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4.xml" ContentType="application/vnd.openxmlformats-officedocument.presentationml.notesSlide+xml"/>
  <Override PartName="/ppt/charts/chart10.xml" ContentType="application/vnd.openxmlformats-officedocument.drawingml.chart+xml"/>
  <Override PartName="/ppt/notesSlides/notesSlide5.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6.xml" ContentType="application/vnd.openxmlformats-officedocument.presentationml.notesSlide+xml"/>
  <Override PartName="/ppt/charts/chart1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9"/>
  </p:notesMasterIdLst>
  <p:handoutMasterIdLst>
    <p:handoutMasterId r:id="rId30"/>
  </p:handoutMasterIdLst>
  <p:sldIdLst>
    <p:sldId id="256" r:id="rId2"/>
    <p:sldId id="258" r:id="rId3"/>
    <p:sldId id="259" r:id="rId4"/>
    <p:sldId id="276" r:id="rId5"/>
    <p:sldId id="281" r:id="rId6"/>
    <p:sldId id="277" r:id="rId7"/>
    <p:sldId id="284" r:id="rId8"/>
    <p:sldId id="278" r:id="rId9"/>
    <p:sldId id="279" r:id="rId10"/>
    <p:sldId id="280" r:id="rId11"/>
    <p:sldId id="283" r:id="rId12"/>
    <p:sldId id="261" r:id="rId13"/>
    <p:sldId id="260" r:id="rId14"/>
    <p:sldId id="262" r:id="rId15"/>
    <p:sldId id="271" r:id="rId16"/>
    <p:sldId id="263" r:id="rId17"/>
    <p:sldId id="264" r:id="rId18"/>
    <p:sldId id="266" r:id="rId19"/>
    <p:sldId id="265" r:id="rId20"/>
    <p:sldId id="272" r:id="rId21"/>
    <p:sldId id="273" r:id="rId22"/>
    <p:sldId id="268" r:id="rId23"/>
    <p:sldId id="274" r:id="rId24"/>
    <p:sldId id="267" r:id="rId25"/>
    <p:sldId id="275" r:id="rId26"/>
    <p:sldId id="285" r:id="rId27"/>
    <p:sldId id="270" r:id="rId28"/>
  </p:sldIdLst>
  <p:sldSz cx="12192000" cy="6858000"/>
  <p:notesSz cx="9309100" cy="7053263"/>
  <p:defaultTextStyle>
    <a:defPPr>
      <a:defRPr lang="en-K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6053" autoAdjust="0"/>
  </p:normalViewPr>
  <p:slideViewPr>
    <p:cSldViewPr snapToGrid="0">
      <p:cViewPr>
        <p:scale>
          <a:sx n="93" d="100"/>
          <a:sy n="93" d="100"/>
        </p:scale>
        <p:origin x="336" y="760"/>
      </p:cViewPr>
      <p:guideLst>
        <p:guide orient="horz" pos="2160"/>
        <p:guide pos="3840"/>
      </p:guideLst>
    </p:cSldViewPr>
  </p:slideViewPr>
  <p:notesTextViewPr>
    <p:cViewPr>
      <p:scale>
        <a:sx n="1" d="1"/>
        <a:sy n="1" d="1"/>
      </p:scale>
      <p:origin x="0" y="0"/>
    </p:cViewPr>
  </p:notesTextViewPr>
  <p:sorterViewPr>
    <p:cViewPr>
      <p:scale>
        <a:sx n="1" d="1"/>
        <a:sy n="1" d="1"/>
      </p:scale>
      <p:origin x="0" y="-336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D:\Students%20and%20Courses\1.%20students%20supervision\Sahar%20Alshehri\bottled%20water%20Resources\Copy%20of%20bottled%20water%20data_last_updated_WKZ.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WALEED%20ALZUBARI\Bottled%20water%20stuff\bottled%20water%20materials%20for%20kuwait\bottled%20water%20data_las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WALEED%20ALZUBARI\Bottled%20water%20stuff\bottled%20water%20materials%20for%20kuwait\bottled%20water%20data_las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WALEED%20ALZUBARI\Bottled%20water%20stuff\bottled%20water%20materials%20for%20kuwait\bottled%20water%20data_las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WALEED%20ALZUBARI\Bottled%20water%20stuff\bottled%20water%20materials%20for%20kuwait\bottled%20water%20data_las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WALEED%20ALZUBARI\Bottled%20water%20stuff\bottled%20water%20materials%20for%20kuwait\bottled%20water%20data_last.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72249421978445"/>
          <c:y val="3.2934123972340995E-2"/>
          <c:w val="0.84672849681545992"/>
          <c:h val="0.72407967474270774"/>
        </c:manualLayout>
      </c:layout>
      <c:scatterChart>
        <c:scatterStyle val="smoothMarker"/>
        <c:varyColors val="0"/>
        <c:ser>
          <c:idx val="4"/>
          <c:order val="0"/>
          <c:tx>
            <c:v>المكسيك</c:v>
          </c:tx>
          <c:spPr>
            <a:ln w="9525" cap="rnd">
              <a:solidFill>
                <a:schemeClr val="accent5"/>
              </a:solidFill>
              <a:round/>
            </a:ln>
            <a:effectLst>
              <a:outerShdw blurRad="57150" dist="19050" dir="5400000" algn="ctr" rotWithShape="0">
                <a:srgbClr val="000000">
                  <a:alpha val="63000"/>
                </a:srgbClr>
              </a:outerShdw>
            </a:effectLst>
          </c:spPr>
          <c:marker>
            <c:symbol val="none"/>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ورقة1!$C$47:$Z$47</c:f>
              <c:numCache>
                <c:formatCode>General</c:formatCode>
                <c:ptCount val="24"/>
                <c:pt idx="0">
                  <c:v>108.26272600000001</c:v>
                </c:pt>
                <c:pt idx="2">
                  <c:v>117</c:v>
                </c:pt>
                <c:pt idx="3">
                  <c:v>123.78290700000002</c:v>
                </c:pt>
                <c:pt idx="4">
                  <c:v>129.839563</c:v>
                </c:pt>
                <c:pt idx="5">
                  <c:v>142.709957</c:v>
                </c:pt>
                <c:pt idx="6">
                  <c:v>157.094515</c:v>
                </c:pt>
                <c:pt idx="7">
                  <c:v>168.45074500000001</c:v>
                </c:pt>
                <c:pt idx="8">
                  <c:v>179.049893</c:v>
                </c:pt>
                <c:pt idx="9">
                  <c:v>191.163205</c:v>
                </c:pt>
                <c:pt idx="10">
                  <c:v>204.79068100000001</c:v>
                </c:pt>
                <c:pt idx="11">
                  <c:v>223.71773100000001</c:v>
                </c:pt>
                <c:pt idx="12">
                  <c:v>234.316879</c:v>
                </c:pt>
                <c:pt idx="13">
                  <c:v>243.40186299999999</c:v>
                </c:pt>
                <c:pt idx="14">
                  <c:v>247.944355</c:v>
                </c:pt>
                <c:pt idx="15">
                  <c:v>258.92204400000003</c:v>
                </c:pt>
                <c:pt idx="16">
                  <c:v>254.758093</c:v>
                </c:pt>
                <c:pt idx="17">
                  <c:v>264.22161799999998</c:v>
                </c:pt>
                <c:pt idx="18">
                  <c:v>244.15894500000002</c:v>
                </c:pt>
                <c:pt idx="19">
                  <c:v>254.37955200000002</c:v>
                </c:pt>
                <c:pt idx="20">
                  <c:v>254.37955200000002</c:v>
                </c:pt>
                <c:pt idx="21">
                  <c:v>274.06368400000002</c:v>
                </c:pt>
                <c:pt idx="22">
                  <c:v>278.98471700000005</c:v>
                </c:pt>
                <c:pt idx="23">
                  <c:v>281.63450400000005</c:v>
                </c:pt>
              </c:numCache>
            </c:numRef>
          </c:yVal>
          <c:smooth val="1"/>
          <c:extLst>
            <c:ext xmlns:c16="http://schemas.microsoft.com/office/drawing/2014/chart" uri="{C3380CC4-5D6E-409C-BE32-E72D297353CC}">
              <c16:uniqueId val="{00000000-7DA9-4C56-A4BD-8F5E9E794CC1}"/>
            </c:ext>
          </c:extLst>
        </c:ser>
        <c:ser>
          <c:idx val="0"/>
          <c:order val="1"/>
          <c:tx>
            <c:v>الإمارات</c:v>
          </c:tx>
          <c:spPr>
            <a:ln w="28575" cap="rnd">
              <a:solidFill>
                <a:srgbClr val="FF0000"/>
              </a:solidFill>
              <a:round/>
            </a:ln>
            <a:effectLst>
              <a:outerShdw blurRad="57150" dist="19050" dir="5400000" algn="ctr" rotWithShape="0">
                <a:srgbClr val="000000">
                  <a:alpha val="63000"/>
                </a:srgbClr>
              </a:outerShdw>
            </a:effectLst>
          </c:spPr>
          <c:marker>
            <c:symbol val="circle"/>
            <c:size val="4"/>
            <c:spPr>
              <a:solidFill>
                <a:srgbClr val="FF0000"/>
              </a:solidFill>
              <a:ln w="9525" cap="rnd">
                <a:solidFill>
                  <a:srgbClr val="FF0000"/>
                </a:solidFill>
                <a:round/>
              </a:ln>
              <a:effectLst>
                <a:outerShdw blurRad="57150" dist="19050" dir="5400000" algn="ctr" rotWithShape="0">
                  <a:srgbClr val="000000">
                    <a:alpha val="63000"/>
                  </a:srgbClr>
                </a:outerShdw>
              </a:effectLst>
            </c:spPr>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ورقة1!$C$30:$Z$30</c:f>
              <c:numCache>
                <c:formatCode>General</c:formatCode>
                <c:ptCount val="24"/>
                <c:pt idx="0" formatCode="0">
                  <c:v>101.44898800000001</c:v>
                </c:pt>
                <c:pt idx="2">
                  <c:v>110</c:v>
                </c:pt>
                <c:pt idx="3" formatCode="0">
                  <c:v>113.94084100000001</c:v>
                </c:pt>
                <c:pt idx="4" formatCode="0">
                  <c:v>118.483333</c:v>
                </c:pt>
                <c:pt idx="5" formatCode="0">
                  <c:v>133.24643200000003</c:v>
                </c:pt>
                <c:pt idx="6" formatCode="0">
                  <c:v>96.149413999999993</c:v>
                </c:pt>
                <c:pt idx="7" formatCode="0">
                  <c:v>105.612939</c:v>
                </c:pt>
                <c:pt idx="8" formatCode="0">
                  <c:v>114.319382</c:v>
                </c:pt>
                <c:pt idx="9" formatCode="0">
                  <c:v>119.61895600000001</c:v>
                </c:pt>
                <c:pt idx="10" formatCode="0">
                  <c:v>126.81123500000001</c:v>
                </c:pt>
                <c:pt idx="11" formatCode="0">
                  <c:v>150.28077700000003</c:v>
                </c:pt>
                <c:pt idx="12" formatCode="0">
                  <c:v>151.79494100000002</c:v>
                </c:pt>
                <c:pt idx="13" formatCode="0">
                  <c:v>153.30910500000002</c:v>
                </c:pt>
                <c:pt idx="14" formatCode="0">
                  <c:v>163.52971200000002</c:v>
                </c:pt>
                <c:pt idx="15" formatCode="0">
                  <c:v>133.24643200000003</c:v>
                </c:pt>
                <c:pt idx="16" formatCode="0">
                  <c:v>141.19579300000001</c:v>
                </c:pt>
                <c:pt idx="17" formatCode="0">
                  <c:v>157.47305600000001</c:v>
                </c:pt>
                <c:pt idx="18" formatCode="0">
                  <c:v>112.04813600000001</c:v>
                </c:pt>
                <c:pt idx="19" formatCode="0">
                  <c:v>116.212087</c:v>
                </c:pt>
                <c:pt idx="20" formatCode="0">
                  <c:v>128.325399</c:v>
                </c:pt>
                <c:pt idx="21" formatCode="0">
                  <c:v>132.48935</c:v>
                </c:pt>
                <c:pt idx="22" formatCode="0">
                  <c:v>137.410383</c:v>
                </c:pt>
                <c:pt idx="23" formatCode="0">
                  <c:v>134.003514</c:v>
                </c:pt>
              </c:numCache>
            </c:numRef>
          </c:yVal>
          <c:smooth val="1"/>
          <c:extLst>
            <c:ext xmlns:c16="http://schemas.microsoft.com/office/drawing/2014/chart" uri="{C3380CC4-5D6E-409C-BE32-E72D297353CC}">
              <c16:uniqueId val="{00000001-7DA9-4C56-A4BD-8F5E9E794CC1}"/>
            </c:ext>
          </c:extLst>
        </c:ser>
        <c:ser>
          <c:idx val="1"/>
          <c:order val="2"/>
          <c:tx>
            <c:v>السعودية</c:v>
          </c:tx>
          <c:spPr>
            <a:ln w="31750" cap="rnd">
              <a:solidFill>
                <a:schemeClr val="accent6">
                  <a:lumMod val="50000"/>
                </a:schemeClr>
              </a:solidFill>
              <a:round/>
            </a:ln>
            <a:effectLst>
              <a:outerShdw blurRad="57150" dist="19050" dir="5400000" algn="ctr" rotWithShape="0">
                <a:srgbClr val="000000">
                  <a:alpha val="63000"/>
                </a:srgbClr>
              </a:outerShdw>
            </a:effectLst>
          </c:spPr>
          <c:marker>
            <c:symbol val="circle"/>
            <c:size val="4"/>
            <c:spPr>
              <a:solidFill>
                <a:schemeClr val="accent6">
                  <a:lumMod val="50000"/>
                </a:schemeClr>
              </a:solidFill>
              <a:ln w="9525" cap="rnd">
                <a:solidFill>
                  <a:schemeClr val="accent6">
                    <a:lumMod val="50000"/>
                  </a:schemeClr>
                </a:solidFill>
                <a:round/>
              </a:ln>
              <a:effectLst>
                <a:outerShdw blurRad="57150" dist="19050" dir="5400000" algn="ctr" rotWithShape="0">
                  <a:srgbClr val="000000">
                    <a:alpha val="63000"/>
                  </a:srgbClr>
                </a:outerShdw>
              </a:effectLst>
            </c:spPr>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ورقة1!$C$31:$Z$31</c:f>
              <c:numCache>
                <c:formatCode>General</c:formatCode>
                <c:ptCount val="24"/>
                <c:pt idx="0" formatCode="0">
                  <c:v>64.730511000000007</c:v>
                </c:pt>
                <c:pt idx="2">
                  <c:v>76</c:v>
                </c:pt>
                <c:pt idx="3" formatCode="0">
                  <c:v>80.250692000000001</c:v>
                </c:pt>
                <c:pt idx="4" formatCode="0">
                  <c:v>85.171725000000009</c:v>
                </c:pt>
                <c:pt idx="5" formatCode="0">
                  <c:v>90.092758000000003</c:v>
                </c:pt>
                <c:pt idx="6" formatCode="0">
                  <c:v>88.200053000000011</c:v>
                </c:pt>
                <c:pt idx="7" formatCode="0">
                  <c:v>87.821511999999998</c:v>
                </c:pt>
                <c:pt idx="8" formatCode="0">
                  <c:v>93.121086000000005</c:v>
                </c:pt>
                <c:pt idx="9" formatCode="0">
                  <c:v>97.285037000000003</c:v>
                </c:pt>
                <c:pt idx="10" formatCode="0">
                  <c:v>91.228381000000013</c:v>
                </c:pt>
                <c:pt idx="11" formatCode="0">
                  <c:v>95.392331999999996</c:v>
                </c:pt>
                <c:pt idx="12" formatCode="0">
                  <c:v>99.934823999999992</c:v>
                </c:pt>
                <c:pt idx="13" formatCode="0">
                  <c:v>94.635249999999999</c:v>
                </c:pt>
                <c:pt idx="14" formatCode="0">
                  <c:v>99.934823999999992</c:v>
                </c:pt>
                <c:pt idx="15" formatCode="0">
                  <c:v>99.934823999999992</c:v>
                </c:pt>
                <c:pt idx="16" formatCode="0">
                  <c:v>106.74856200000001</c:v>
                </c:pt>
                <c:pt idx="17" formatCode="0">
                  <c:v>113.18375899999999</c:v>
                </c:pt>
                <c:pt idx="18" formatCode="0">
                  <c:v>114.697923</c:v>
                </c:pt>
                <c:pt idx="19" formatCode="0">
                  <c:v>118.483333</c:v>
                </c:pt>
                <c:pt idx="20" formatCode="0">
                  <c:v>115.455005</c:v>
                </c:pt>
                <c:pt idx="21" formatCode="0">
                  <c:v>118.483333</c:v>
                </c:pt>
                <c:pt idx="22" formatCode="0">
                  <c:v>119.997497</c:v>
                </c:pt>
                <c:pt idx="23" formatCode="0">
                  <c:v>119.61895600000001</c:v>
                </c:pt>
              </c:numCache>
            </c:numRef>
          </c:yVal>
          <c:smooth val="1"/>
          <c:extLst>
            <c:ext xmlns:c16="http://schemas.microsoft.com/office/drawing/2014/chart" uri="{C3380CC4-5D6E-409C-BE32-E72D297353CC}">
              <c16:uniqueId val="{00000002-7DA9-4C56-A4BD-8F5E9E794CC1}"/>
            </c:ext>
          </c:extLst>
        </c:ser>
        <c:ser>
          <c:idx val="2"/>
          <c:order val="3"/>
          <c:tx>
            <c:v>قطر</c:v>
          </c:tx>
          <c:spPr>
            <a:ln w="31750" cap="rnd">
              <a:solidFill>
                <a:srgbClr val="C00000"/>
              </a:solidFill>
              <a:round/>
            </a:ln>
            <a:effectLst>
              <a:outerShdw blurRad="57150" dist="19050" dir="5400000" algn="ctr" rotWithShape="0">
                <a:srgbClr val="000000">
                  <a:alpha val="63000"/>
                </a:srgbClr>
              </a:outerShdw>
            </a:effectLst>
          </c:spPr>
          <c:marker>
            <c:symbol val="circle"/>
            <c:size val="4"/>
            <c:spPr>
              <a:solidFill>
                <a:srgbClr val="C00000"/>
              </a:solidFill>
              <a:ln w="9525" cap="rnd">
                <a:solidFill>
                  <a:srgbClr val="C00000"/>
                </a:solidFill>
                <a:round/>
              </a:ln>
              <a:effectLst>
                <a:outerShdw blurRad="57150" dist="19050" dir="5400000" algn="ctr" rotWithShape="0">
                  <a:srgbClr val="000000">
                    <a:alpha val="63000"/>
                  </a:srgbClr>
                </a:outerShdw>
              </a:effectLst>
            </c:spPr>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ورقة1!$C$32:$Z$32</c:f>
              <c:numCache>
                <c:formatCode>General</c:formatCode>
                <c:ptCount val="24"/>
                <c:pt idx="4" formatCode="0">
                  <c:v>67.001756999999998</c:v>
                </c:pt>
                <c:pt idx="6" formatCode="0">
                  <c:v>74.194036000000011</c:v>
                </c:pt>
                <c:pt idx="7" formatCode="0">
                  <c:v>77.97944600000001</c:v>
                </c:pt>
                <c:pt idx="8" formatCode="0">
                  <c:v>80.629232999999999</c:v>
                </c:pt>
                <c:pt idx="9" formatCode="0">
                  <c:v>84.414643000000012</c:v>
                </c:pt>
                <c:pt idx="11" formatCode="0">
                  <c:v>96.906496000000004</c:v>
                </c:pt>
                <c:pt idx="12" formatCode="0">
                  <c:v>96.527955000000006</c:v>
                </c:pt>
                <c:pt idx="13" formatCode="0">
                  <c:v>95.013791000000012</c:v>
                </c:pt>
                <c:pt idx="14" formatCode="0">
                  <c:v>103.34169300000001</c:v>
                </c:pt>
              </c:numCache>
            </c:numRef>
          </c:yVal>
          <c:smooth val="1"/>
          <c:extLst>
            <c:ext xmlns:c16="http://schemas.microsoft.com/office/drawing/2014/chart" uri="{C3380CC4-5D6E-409C-BE32-E72D297353CC}">
              <c16:uniqueId val="{00000003-7DA9-4C56-A4BD-8F5E9E794CC1}"/>
            </c:ext>
          </c:extLst>
        </c:ser>
        <c:ser>
          <c:idx val="3"/>
          <c:order val="4"/>
          <c:tx>
            <c:v>المتوسط العالمي</c:v>
          </c:tx>
          <c:spPr>
            <a:ln w="25400" cap="rnd">
              <a:solidFill>
                <a:srgbClr val="00B0F0"/>
              </a:solidFill>
              <a:round/>
            </a:ln>
            <a:effectLst>
              <a:outerShdw blurRad="57150" dist="19050" dir="5400000" algn="ctr" rotWithShape="0">
                <a:srgbClr val="000000">
                  <a:alpha val="63000"/>
                </a:srgbClr>
              </a:outerShdw>
            </a:effectLst>
          </c:spPr>
          <c:marker>
            <c:symbol val="none"/>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ورقة1!$C$33:$Z$33</c:f>
              <c:numCache>
                <c:formatCode>General</c:formatCode>
                <c:ptCount val="24"/>
                <c:pt idx="0" formatCode="0">
                  <c:v>21.576837000000001</c:v>
                </c:pt>
                <c:pt idx="3" formatCode="0">
                  <c:v>17.791427000000002</c:v>
                </c:pt>
                <c:pt idx="4" formatCode="0">
                  <c:v>19.305591</c:v>
                </c:pt>
                <c:pt idx="5" formatCode="0">
                  <c:v>21.198295999999999</c:v>
                </c:pt>
                <c:pt idx="6" formatCode="0">
                  <c:v>22.71246</c:v>
                </c:pt>
                <c:pt idx="7" formatCode="0">
                  <c:v>24.226624000000001</c:v>
                </c:pt>
                <c:pt idx="8" formatCode="0">
                  <c:v>25.362247000000004</c:v>
                </c:pt>
                <c:pt idx="9" formatCode="0">
                  <c:v>27.254952000000003</c:v>
                </c:pt>
                <c:pt idx="10" formatCode="0">
                  <c:v>28.769116</c:v>
                </c:pt>
                <c:pt idx="11" formatCode="0">
                  <c:v>29.904739000000003</c:v>
                </c:pt>
                <c:pt idx="12" formatCode="0">
                  <c:v>29.904739000000003</c:v>
                </c:pt>
                <c:pt idx="13" formatCode="0">
                  <c:v>31.040361999999998</c:v>
                </c:pt>
                <c:pt idx="14" formatCode="0">
                  <c:v>33.311608000000007</c:v>
                </c:pt>
                <c:pt idx="15" formatCode="0">
                  <c:v>34.825772000000001</c:v>
                </c:pt>
                <c:pt idx="16" formatCode="0">
                  <c:v>37.475559000000004</c:v>
                </c:pt>
                <c:pt idx="17" formatCode="0">
                  <c:v>38.989723000000005</c:v>
                </c:pt>
                <c:pt idx="18" formatCode="0">
                  <c:v>38.989723000000005</c:v>
                </c:pt>
                <c:pt idx="19" formatCode="0">
                  <c:v>46.939084000000001</c:v>
                </c:pt>
                <c:pt idx="20" formatCode="0">
                  <c:v>49.967411999999996</c:v>
                </c:pt>
                <c:pt idx="21" formatCode="0">
                  <c:v>52.238658000000008</c:v>
                </c:pt>
                <c:pt idx="22" formatCode="0">
                  <c:v>54.509904000000006</c:v>
                </c:pt>
                <c:pt idx="23" formatCode="0">
                  <c:v>52.617199000000006</c:v>
                </c:pt>
              </c:numCache>
            </c:numRef>
          </c:yVal>
          <c:smooth val="1"/>
          <c:extLst>
            <c:ext xmlns:c16="http://schemas.microsoft.com/office/drawing/2014/chart" uri="{C3380CC4-5D6E-409C-BE32-E72D297353CC}">
              <c16:uniqueId val="{00000004-7DA9-4C56-A4BD-8F5E9E794CC1}"/>
            </c:ext>
          </c:extLst>
        </c:ser>
        <c:ser>
          <c:idx val="5"/>
          <c:order val="5"/>
          <c:tx>
            <c:v>لبنان</c:v>
          </c:tx>
          <c:spPr>
            <a:ln w="9525" cap="rnd">
              <a:solidFill>
                <a:schemeClr val="accent2"/>
              </a:solidFill>
              <a:round/>
            </a:ln>
            <a:effectLst>
              <a:outerShdw blurRad="57150" dist="19050" dir="5400000" algn="ctr" rotWithShape="0">
                <a:srgbClr val="000000">
                  <a:alpha val="63000"/>
                </a:srgbClr>
              </a:outerShdw>
            </a:effectLst>
          </c:spPr>
          <c:marker>
            <c:symbol val="none"/>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ورقة1!$C$43:$Z$43</c:f>
              <c:numCache>
                <c:formatCode>General</c:formatCode>
                <c:ptCount val="24"/>
                <c:pt idx="0">
                  <c:v>52.238658000000008</c:v>
                </c:pt>
                <c:pt idx="2">
                  <c:v>68</c:v>
                </c:pt>
                <c:pt idx="3">
                  <c:v>76.843823</c:v>
                </c:pt>
                <c:pt idx="4">
                  <c:v>85.171725000000009</c:v>
                </c:pt>
                <c:pt idx="5">
                  <c:v>93.878168000000002</c:v>
                </c:pt>
                <c:pt idx="6">
                  <c:v>96.149413999999993</c:v>
                </c:pt>
                <c:pt idx="7">
                  <c:v>101.44898800000001</c:v>
                </c:pt>
                <c:pt idx="8">
                  <c:v>106.74856200000001</c:v>
                </c:pt>
                <c:pt idx="9">
                  <c:v>117.34771000000001</c:v>
                </c:pt>
                <c:pt idx="10">
                  <c:v>110.912513</c:v>
                </c:pt>
                <c:pt idx="11">
                  <c:v>115.455005</c:v>
                </c:pt>
                <c:pt idx="12">
                  <c:v>120.37603800000001</c:v>
                </c:pt>
                <c:pt idx="13">
                  <c:v>121.13312000000001</c:v>
                </c:pt>
                <c:pt idx="14">
                  <c:v>124.16144799999999</c:v>
                </c:pt>
                <c:pt idx="15">
                  <c:v>110.912513</c:v>
                </c:pt>
                <c:pt idx="16">
                  <c:v>112.80521800000001</c:v>
                </c:pt>
                <c:pt idx="17">
                  <c:v>106.74856200000001</c:v>
                </c:pt>
                <c:pt idx="19">
                  <c:v>102.58461100000001</c:v>
                </c:pt>
              </c:numCache>
            </c:numRef>
          </c:yVal>
          <c:smooth val="1"/>
          <c:extLst>
            <c:ext xmlns:c16="http://schemas.microsoft.com/office/drawing/2014/chart" uri="{C3380CC4-5D6E-409C-BE32-E72D297353CC}">
              <c16:uniqueId val="{00000005-7DA9-4C56-A4BD-8F5E9E794CC1}"/>
            </c:ext>
          </c:extLst>
        </c:ser>
        <c:ser>
          <c:idx val="6"/>
          <c:order val="6"/>
          <c:tx>
            <c:v>أمريكا</c:v>
          </c:tx>
          <c:spPr>
            <a:ln w="9525" cap="rnd">
              <a:solidFill>
                <a:schemeClr val="accent1">
                  <a:lumMod val="60000"/>
                </a:schemeClr>
              </a:solidFill>
              <a:round/>
            </a:ln>
            <a:effectLst>
              <a:outerShdw blurRad="57150" dist="19050" dir="5400000" algn="ctr" rotWithShape="0">
                <a:srgbClr val="000000">
                  <a:alpha val="63000"/>
                </a:srgbClr>
              </a:outerShdw>
            </a:effectLst>
          </c:spPr>
          <c:marker>
            <c:symbol val="none"/>
          </c:marker>
          <c:xVal>
            <c:numRef>
              <c:f>ورقة1!$C$36:$W$36</c:f>
              <c:numCache>
                <c:formatCode>General</c:formatCode>
                <c:ptCount val="21"/>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numCache>
            </c:numRef>
          </c:xVal>
          <c:yVal>
            <c:numRef>
              <c:f>ورقة1!$C$44:$Z$44</c:f>
              <c:numCache>
                <c:formatCode>General</c:formatCode>
                <c:ptCount val="24"/>
                <c:pt idx="0">
                  <c:v>53.374281000000003</c:v>
                </c:pt>
                <c:pt idx="2">
                  <c:v>64</c:v>
                </c:pt>
                <c:pt idx="3">
                  <c:v>61.323642</c:v>
                </c:pt>
                <c:pt idx="4">
                  <c:v>68.894462000000004</c:v>
                </c:pt>
                <c:pt idx="5">
                  <c:v>81.38631500000001</c:v>
                </c:pt>
                <c:pt idx="6">
                  <c:v>81.764856000000009</c:v>
                </c:pt>
                <c:pt idx="7">
                  <c:v>87.821511999999998</c:v>
                </c:pt>
                <c:pt idx="8">
                  <c:v>98.799201000000011</c:v>
                </c:pt>
                <c:pt idx="9">
                  <c:v>104.47731600000002</c:v>
                </c:pt>
                <c:pt idx="10">
                  <c:v>109.77689000000001</c:v>
                </c:pt>
                <c:pt idx="11">
                  <c:v>107.884185</c:v>
                </c:pt>
                <c:pt idx="12">
                  <c:v>104.47731600000002</c:v>
                </c:pt>
                <c:pt idx="13">
                  <c:v>107.12710300000001</c:v>
                </c:pt>
                <c:pt idx="14">
                  <c:v>110.53397200000001</c:v>
                </c:pt>
                <c:pt idx="15">
                  <c:v>115.83354600000001</c:v>
                </c:pt>
                <c:pt idx="16">
                  <c:v>121.13312000000001</c:v>
                </c:pt>
                <c:pt idx="17">
                  <c:v>128.70394000000002</c:v>
                </c:pt>
                <c:pt idx="18">
                  <c:v>138.16746499999999</c:v>
                </c:pt>
                <c:pt idx="19">
                  <c:v>148.76661300000001</c:v>
                </c:pt>
                <c:pt idx="20">
                  <c:v>159.36576100000002</c:v>
                </c:pt>
                <c:pt idx="21">
                  <c:v>160.12284299999999</c:v>
                </c:pt>
                <c:pt idx="22">
                  <c:v>165.42241700000002</c:v>
                </c:pt>
                <c:pt idx="23">
                  <c:v>171.10053200000002</c:v>
                </c:pt>
              </c:numCache>
            </c:numRef>
          </c:yVal>
          <c:smooth val="1"/>
          <c:extLst>
            <c:ext xmlns:c16="http://schemas.microsoft.com/office/drawing/2014/chart" uri="{C3380CC4-5D6E-409C-BE32-E72D297353CC}">
              <c16:uniqueId val="{00000006-7DA9-4C56-A4BD-8F5E9E794CC1}"/>
            </c:ext>
          </c:extLst>
        </c:ser>
        <c:ser>
          <c:idx val="7"/>
          <c:order val="7"/>
          <c:tx>
            <c:v>تايلاند</c:v>
          </c:tx>
          <c:spPr>
            <a:ln w="9525" cap="rnd">
              <a:solidFill>
                <a:srgbClr val="7030A0"/>
              </a:solidFill>
              <a:round/>
            </a:ln>
            <a:effectLst>
              <a:outerShdw blurRad="57150" dist="19050" dir="5400000" algn="ctr" rotWithShape="0">
                <a:srgbClr val="000000">
                  <a:alpha val="63000"/>
                </a:srgbClr>
              </a:outerShdw>
            </a:effectLst>
          </c:spPr>
          <c:marker>
            <c:symbol val="none"/>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ورقة1!$C$46:$Z$46</c:f>
              <c:numCache>
                <c:formatCode>General</c:formatCode>
                <c:ptCount val="24"/>
                <c:pt idx="0">
                  <c:v>59.809478000000006</c:v>
                </c:pt>
                <c:pt idx="2">
                  <c:v>67</c:v>
                </c:pt>
                <c:pt idx="5">
                  <c:v>76.086741000000004</c:v>
                </c:pt>
                <c:pt idx="6">
                  <c:v>76.843823</c:v>
                </c:pt>
                <c:pt idx="7">
                  <c:v>76.465282000000002</c:v>
                </c:pt>
                <c:pt idx="8">
                  <c:v>76.465282000000002</c:v>
                </c:pt>
                <c:pt idx="9">
                  <c:v>82.143397000000007</c:v>
                </c:pt>
                <c:pt idx="10">
                  <c:v>89.335676000000007</c:v>
                </c:pt>
                <c:pt idx="11">
                  <c:v>98.420659999999998</c:v>
                </c:pt>
                <c:pt idx="12">
                  <c:v>99.934823999999992</c:v>
                </c:pt>
                <c:pt idx="13">
                  <c:v>114.319382</c:v>
                </c:pt>
                <c:pt idx="14">
                  <c:v>169.96490900000001</c:v>
                </c:pt>
                <c:pt idx="15">
                  <c:v>189.2705</c:v>
                </c:pt>
                <c:pt idx="16">
                  <c:v>225.23189500000001</c:v>
                </c:pt>
                <c:pt idx="17">
                  <c:v>246.43019099999998</c:v>
                </c:pt>
                <c:pt idx="18">
                  <c:v>203.655058</c:v>
                </c:pt>
                <c:pt idx="19">
                  <c:v>215.38982899999999</c:v>
                </c:pt>
                <c:pt idx="20">
                  <c:v>217.66107500000001</c:v>
                </c:pt>
                <c:pt idx="21">
                  <c:v>274.06368400000002</c:v>
                </c:pt>
                <c:pt idx="22">
                  <c:v>232.42417399999999</c:v>
                </c:pt>
                <c:pt idx="23">
                  <c:v>215.76837</c:v>
                </c:pt>
              </c:numCache>
            </c:numRef>
          </c:yVal>
          <c:smooth val="1"/>
          <c:extLst>
            <c:ext xmlns:c16="http://schemas.microsoft.com/office/drawing/2014/chart" uri="{C3380CC4-5D6E-409C-BE32-E72D297353CC}">
              <c16:uniqueId val="{00000007-7DA9-4C56-A4BD-8F5E9E794CC1}"/>
            </c:ext>
          </c:extLst>
        </c:ser>
        <c:ser>
          <c:idx val="8"/>
          <c:order val="8"/>
          <c:tx>
            <c:v>فرنسا</c:v>
          </c:tx>
          <c:spPr>
            <a:ln w="9525" cap="rnd">
              <a:solidFill>
                <a:schemeClr val="accent3">
                  <a:lumMod val="60000"/>
                </a:schemeClr>
              </a:solidFill>
              <a:round/>
            </a:ln>
            <a:effectLst>
              <a:outerShdw blurRad="57150" dist="19050" dir="5400000" algn="ctr" rotWithShape="0">
                <a:srgbClr val="000000">
                  <a:alpha val="63000"/>
                </a:srgbClr>
              </a:outerShdw>
            </a:effectLst>
          </c:spPr>
          <c:marker>
            <c:symbol val="none"/>
          </c:marker>
          <c:xVal>
            <c:numRef>
              <c:f>ورقة1!$C$36:$Z$36</c:f>
              <c:numCache>
                <c:formatCode>General</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ورقة1!$C$45:$Z$45</c:f>
              <c:numCache>
                <c:formatCode>General</c:formatCode>
                <c:ptCount val="24"/>
                <c:pt idx="0">
                  <c:v>103.34169300000001</c:v>
                </c:pt>
                <c:pt idx="2">
                  <c:v>118</c:v>
                </c:pt>
                <c:pt idx="3">
                  <c:v>125.67561200000002</c:v>
                </c:pt>
                <c:pt idx="4">
                  <c:v>131.35372700000002</c:v>
                </c:pt>
                <c:pt idx="5">
                  <c:v>140.43871100000001</c:v>
                </c:pt>
                <c:pt idx="6">
                  <c:v>148.00953100000001</c:v>
                </c:pt>
                <c:pt idx="7">
                  <c:v>141.57433399999999</c:v>
                </c:pt>
                <c:pt idx="8">
                  <c:v>138.54600600000001</c:v>
                </c:pt>
                <c:pt idx="9">
                  <c:v>148.76661300000001</c:v>
                </c:pt>
                <c:pt idx="10">
                  <c:v>135.51767799999999</c:v>
                </c:pt>
                <c:pt idx="11">
                  <c:v>130.97518600000001</c:v>
                </c:pt>
                <c:pt idx="12">
                  <c:v>127.94685799999999</c:v>
                </c:pt>
                <c:pt idx="13">
                  <c:v>132.48935</c:v>
                </c:pt>
                <c:pt idx="14">
                  <c:v>137.410383</c:v>
                </c:pt>
                <c:pt idx="15">
                  <c:v>132.48935</c:v>
                </c:pt>
                <c:pt idx="16">
                  <c:v>138.16746499999999</c:v>
                </c:pt>
                <c:pt idx="17">
                  <c:v>141.57433399999999</c:v>
                </c:pt>
                <c:pt idx="18">
                  <c:v>139.303088</c:v>
                </c:pt>
                <c:pt idx="19">
                  <c:v>138.54600600000001</c:v>
                </c:pt>
                <c:pt idx="20">
                  <c:v>137.78892400000001</c:v>
                </c:pt>
                <c:pt idx="21">
                  <c:v>144.98120299999999</c:v>
                </c:pt>
                <c:pt idx="22">
                  <c:v>146.49536700000002</c:v>
                </c:pt>
                <c:pt idx="23">
                  <c:v>129.082481</c:v>
                </c:pt>
              </c:numCache>
            </c:numRef>
          </c:yVal>
          <c:smooth val="1"/>
          <c:extLst>
            <c:ext xmlns:c16="http://schemas.microsoft.com/office/drawing/2014/chart" uri="{C3380CC4-5D6E-409C-BE32-E72D297353CC}">
              <c16:uniqueId val="{00000008-7DA9-4C56-A4BD-8F5E9E794CC1}"/>
            </c:ext>
          </c:extLst>
        </c:ser>
        <c:dLbls>
          <c:showLegendKey val="0"/>
          <c:showVal val="0"/>
          <c:showCatName val="0"/>
          <c:showSerName val="0"/>
          <c:showPercent val="0"/>
          <c:showBubbleSize val="0"/>
        </c:dLbls>
        <c:axId val="117768960"/>
        <c:axId val="117770496"/>
      </c:scatterChart>
      <c:valAx>
        <c:axId val="117768960"/>
        <c:scaling>
          <c:orientation val="minMax"/>
          <c:max val="2020"/>
          <c:min val="199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17770496"/>
        <c:crosses val="autoZero"/>
        <c:crossBetween val="midCat"/>
        <c:majorUnit val="5"/>
      </c:valAx>
      <c:valAx>
        <c:axId val="117770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ar-BH"/>
                  <a:t>لتر للفرد في السنة</a:t>
                </a:r>
              </a:p>
            </c:rich>
          </c:tx>
          <c:overlay val="0"/>
          <c:spPr>
            <a:noFill/>
            <a:ln>
              <a:noFill/>
            </a:ln>
            <a:effectLst/>
          </c:spPr>
        </c:title>
        <c:numFmt formatCode="General" sourceLinked="1"/>
        <c:majorTickMark val="none"/>
        <c:minorTickMark val="none"/>
        <c:tickLblPos val="nextTo"/>
        <c:spPr>
          <a:noFill/>
          <a:ln>
            <a:noFill/>
          </a:ln>
          <a:effectLst/>
        </c:spPr>
        <c:txPr>
          <a:bodyPr rot="-60000000" vert="horz"/>
          <a:lstStyle/>
          <a:p>
            <a:pPr>
              <a:defRPr/>
            </a:pPr>
            <a:endParaRPr lang="en-US"/>
          </a:p>
        </c:txPr>
        <c:crossAx val="117768960"/>
        <c:crosses val="autoZero"/>
        <c:crossBetween val="midCat"/>
      </c:valAx>
      <c:spPr>
        <a:noFill/>
        <a:ln>
          <a:noFill/>
        </a:ln>
        <a:effectLst/>
      </c:spPr>
    </c:plotArea>
    <c:legend>
      <c:legendPos val="b"/>
      <c:layout>
        <c:manualLayout>
          <c:xMode val="edge"/>
          <c:yMode val="edge"/>
          <c:x val="5.7178948037543975E-2"/>
          <c:y val="0.85956076223301858"/>
          <c:w val="0.92110426049459004"/>
          <c:h val="0.13095192804212746"/>
        </c:manualLayout>
      </c:layout>
      <c:overlay val="0"/>
      <c:spPr>
        <a:noFill/>
        <a:ln>
          <a:noFill/>
        </a:ln>
        <a:effectLst/>
      </c:spPr>
      <c:txPr>
        <a:bodyPr rot="0" vert="horz"/>
        <a:lstStyle/>
        <a:p>
          <a:pPr>
            <a:defRPr sz="20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ysClr val="windowText" lastClr="000000"/>
          </a:solidFill>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54657234694657"/>
          <c:y val="5.1440251900434983E-2"/>
          <c:w val="0.79865493697791778"/>
          <c:h val="0.8324902967184874"/>
        </c:manualLayout>
      </c:layout>
      <c:scatterChart>
        <c:scatterStyle val="smoothMarker"/>
        <c:varyColors val="0"/>
        <c:ser>
          <c:idx val="0"/>
          <c:order val="0"/>
          <c:spPr>
            <a:ln w="22225" cap="rnd">
              <a:solidFill>
                <a:schemeClr val="accent1"/>
              </a:solidFill>
              <a:round/>
            </a:ln>
            <a:effectLst>
              <a:outerShdw blurRad="57150" dist="19050" dir="5400000" algn="ctr" rotWithShape="0">
                <a:srgbClr val="000000">
                  <a:alpha val="63000"/>
                </a:srgbClr>
              </a:outerShdw>
            </a:effectLst>
          </c:spPr>
          <c:marker>
            <c:symbol val="none"/>
          </c:marker>
          <c:xVal>
            <c:numRef>
              <c:f>ورقة1!$C$71:$AA$71</c:f>
              <c:numCache>
                <c:formatCode>0</c:formatCode>
                <c:ptCount val="2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numCache>
            </c:numRef>
          </c:xVal>
          <c:yVal>
            <c:numRef>
              <c:f>ورقة1!$C$68:$AA$68</c:f>
              <c:numCache>
                <c:formatCode>0.00</c:formatCode>
                <c:ptCount val="25"/>
                <c:pt idx="0">
                  <c:v>72.675619999999995</c:v>
                </c:pt>
                <c:pt idx="1">
                  <c:v>80.649100000000004</c:v>
                </c:pt>
                <c:pt idx="2">
                  <c:v>87.838890000000006</c:v>
                </c:pt>
                <c:pt idx="3">
                  <c:v>97.847999999999999</c:v>
                </c:pt>
                <c:pt idx="4">
                  <c:v>107.38148</c:v>
                </c:pt>
                <c:pt idx="5">
                  <c:v>117.87624</c:v>
                </c:pt>
                <c:pt idx="6">
                  <c:v>131.32647204800003</c:v>
                </c:pt>
                <c:pt idx="7">
                  <c:v>144.26500342800003</c:v>
                </c:pt>
                <c:pt idx="8">
                  <c:v>154.933802972</c:v>
                </c:pt>
                <c:pt idx="9">
                  <c:v>163.89841093400003</c:v>
                </c:pt>
                <c:pt idx="10">
                  <c:v>177.92335498399999</c:v>
                </c:pt>
                <c:pt idx="11">
                  <c:v>188.77688253599999</c:v>
                </c:pt>
                <c:pt idx="12">
                  <c:v>199.47899368800003</c:v>
                </c:pt>
                <c:pt idx="13">
                  <c:v>202.60649943000001</c:v>
                </c:pt>
                <c:pt idx="14">
                  <c:v>213.078457654</c:v>
                </c:pt>
                <c:pt idx="15">
                  <c:v>232.31061170000001</c:v>
                </c:pt>
                <c:pt idx="16">
                  <c:v>248.95127406000003</c:v>
                </c:pt>
                <c:pt idx="17">
                  <c:v>266.38535835600004</c:v>
                </c:pt>
                <c:pt idx="18">
                  <c:v>282.80003173900002</c:v>
                </c:pt>
                <c:pt idx="19">
                  <c:v>329.38101595300009</c:v>
                </c:pt>
                <c:pt idx="20">
                  <c:v>348.68660695300002</c:v>
                </c:pt>
                <c:pt idx="21">
                  <c:v>376.86254920600004</c:v>
                </c:pt>
                <c:pt idx="22">
                  <c:v>397.47637790199997</c:v>
                </c:pt>
                <c:pt idx="23">
                  <c:v>420.199815591</c:v>
                </c:pt>
                <c:pt idx="24">
                  <c:v>409.93302658900001</c:v>
                </c:pt>
              </c:numCache>
            </c:numRef>
          </c:yVal>
          <c:smooth val="1"/>
          <c:extLst>
            <c:ext xmlns:c16="http://schemas.microsoft.com/office/drawing/2014/chart" uri="{C3380CC4-5D6E-409C-BE32-E72D297353CC}">
              <c16:uniqueId val="{00000000-D84E-4C01-A46A-E34B42A2EAAE}"/>
            </c:ext>
          </c:extLst>
        </c:ser>
        <c:dLbls>
          <c:showLegendKey val="0"/>
          <c:showVal val="0"/>
          <c:showCatName val="0"/>
          <c:showSerName val="0"/>
          <c:showPercent val="0"/>
          <c:showBubbleSize val="0"/>
        </c:dLbls>
        <c:axId val="117796864"/>
        <c:axId val="117798400"/>
      </c:scatterChart>
      <c:scatterChart>
        <c:scatterStyle val="smoothMarker"/>
        <c:varyColors val="0"/>
        <c:ser>
          <c:idx val="1"/>
          <c:order val="1"/>
          <c:spPr>
            <a:ln w="22225" cap="rnd">
              <a:solidFill>
                <a:schemeClr val="accent2"/>
              </a:solidFill>
              <a:round/>
            </a:ln>
            <a:effectLst>
              <a:outerShdw blurRad="57150" dist="19050" dir="5400000" algn="ctr" rotWithShape="0">
                <a:srgbClr val="000000">
                  <a:alpha val="63000"/>
                </a:srgbClr>
              </a:outerShdw>
            </a:effectLst>
          </c:spPr>
          <c:marker>
            <c:symbol val="none"/>
          </c:marker>
          <c:xVal>
            <c:numRef>
              <c:f>ورقة1!$D$51:$AA$51</c:f>
              <c:numCache>
                <c:formatCode>0.00</c:formatCode>
                <c:ptCount val="2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numCache>
            </c:numRef>
          </c:xVal>
          <c:yVal>
            <c:numRef>
              <c:f>ورقة1!$D$69:$AA$69</c:f>
              <c:numCache>
                <c:formatCode>0.00</c:formatCode>
                <c:ptCount val="24"/>
                <c:pt idx="0">
                  <c:v>10.971327110797279</c:v>
                </c:pt>
                <c:pt idx="1">
                  <c:v>8.9149041960790658</c:v>
                </c:pt>
                <c:pt idx="2">
                  <c:v>11.394850276454987</c:v>
                </c:pt>
                <c:pt idx="3">
                  <c:v>9.7431526449186467</c:v>
                </c:pt>
                <c:pt idx="4">
                  <c:v>9.7733426657930202</c:v>
                </c:pt>
                <c:pt idx="5">
                  <c:v>11.410469190398365</c:v>
                </c:pt>
                <c:pt idx="6">
                  <c:v>9.8521883503205263</c:v>
                </c:pt>
                <c:pt idx="7">
                  <c:v>7.3952790285168266</c:v>
                </c:pt>
                <c:pt idx="8">
                  <c:v>5.7860891490671893</c:v>
                </c:pt>
                <c:pt idx="9">
                  <c:v>8.5570958071385075</c:v>
                </c:pt>
                <c:pt idx="10">
                  <c:v>6.1001140367300417</c:v>
                </c:pt>
                <c:pt idx="11">
                  <c:v>5.6691852350931455</c:v>
                </c:pt>
                <c:pt idx="12">
                  <c:v>1.5678371362207861</c:v>
                </c:pt>
                <c:pt idx="13">
                  <c:v>5.1686190983315532</c:v>
                </c:pt>
                <c:pt idx="14">
                  <c:v>9.0258556673192487</c:v>
                </c:pt>
                <c:pt idx="15">
                  <c:v>7.1631090109173954</c:v>
                </c:pt>
                <c:pt idx="16">
                  <c:v>7.0030106742085598</c:v>
                </c:pt>
                <c:pt idx="17">
                  <c:v>6.1620028534238154</c:v>
                </c:pt>
                <c:pt idx="18">
                  <c:v>16.471350419433577</c:v>
                </c:pt>
                <c:pt idx="19">
                  <c:v>5.861172947124154</c:v>
                </c:pt>
                <c:pt idx="20">
                  <c:v>8.0805920534819666</c:v>
                </c:pt>
                <c:pt idx="21">
                  <c:v>5.4698533296637093</c:v>
                </c:pt>
                <c:pt idx="22">
                  <c:v>5.716927835797736</c:v>
                </c:pt>
                <c:pt idx="23">
                  <c:v>-2.4433111631807898</c:v>
                </c:pt>
              </c:numCache>
            </c:numRef>
          </c:yVal>
          <c:smooth val="1"/>
          <c:extLst>
            <c:ext xmlns:c16="http://schemas.microsoft.com/office/drawing/2014/chart" uri="{C3380CC4-5D6E-409C-BE32-E72D297353CC}">
              <c16:uniqueId val="{00000001-D84E-4C01-A46A-E34B42A2EAAE}"/>
            </c:ext>
          </c:extLst>
        </c:ser>
        <c:dLbls>
          <c:showLegendKey val="0"/>
          <c:showVal val="0"/>
          <c:showCatName val="0"/>
          <c:showSerName val="0"/>
          <c:showPercent val="0"/>
          <c:showBubbleSize val="0"/>
        </c:dLbls>
        <c:axId val="204421656"/>
        <c:axId val="361425848"/>
      </c:scatterChart>
      <c:valAx>
        <c:axId val="117796864"/>
        <c:scaling>
          <c:orientation val="minMax"/>
          <c:max val="2020"/>
          <c:min val="1995"/>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n-US"/>
          </a:p>
        </c:txPr>
        <c:crossAx val="117798400"/>
        <c:crosses val="autoZero"/>
        <c:crossBetween val="midCat"/>
      </c:valAx>
      <c:valAx>
        <c:axId val="117798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solidFill>
                      <a:srgbClr val="0070C0"/>
                    </a:solidFill>
                  </a:defRPr>
                </a:pPr>
                <a:r>
                  <a:rPr lang="ar-BH">
                    <a:solidFill>
                      <a:srgbClr val="0070C0"/>
                    </a:solidFill>
                  </a:rPr>
                  <a:t>مليون متر مكعب</a:t>
                </a:r>
                <a:endParaRPr lang="en-US">
                  <a:solidFill>
                    <a:srgbClr val="0070C0"/>
                  </a:solidFill>
                </a:endParaRPr>
              </a:p>
            </c:rich>
          </c:tx>
          <c:layout>
            <c:manualLayout>
              <c:xMode val="edge"/>
              <c:yMode val="edge"/>
              <c:x val="1.0403222852957335E-2"/>
              <c:y val="0.25922564183572699"/>
            </c:manualLayout>
          </c:layout>
          <c:overlay val="0"/>
          <c:spPr>
            <a:noFill/>
            <a:ln>
              <a:noFill/>
            </a:ln>
            <a:effectLst/>
          </c:spPr>
        </c:title>
        <c:numFmt formatCode="General" sourceLinked="0"/>
        <c:majorTickMark val="none"/>
        <c:minorTickMark val="none"/>
        <c:tickLblPos val="nextTo"/>
        <c:spPr>
          <a:noFill/>
          <a:ln>
            <a:noFill/>
          </a:ln>
          <a:effectLst/>
        </c:spPr>
        <c:txPr>
          <a:bodyPr rot="-60000000" vert="horz"/>
          <a:lstStyle/>
          <a:p>
            <a:pPr>
              <a:defRPr sz="1800"/>
            </a:pPr>
            <a:endParaRPr lang="en-US"/>
          </a:p>
        </c:txPr>
        <c:crossAx val="117796864"/>
        <c:crosses val="autoZero"/>
        <c:crossBetween val="midCat"/>
      </c:valAx>
      <c:valAx>
        <c:axId val="361425848"/>
        <c:scaling>
          <c:orientation val="minMax"/>
        </c:scaling>
        <c:delete val="0"/>
        <c:axPos val="r"/>
        <c:title>
          <c:tx>
            <c:rich>
              <a:bodyPr/>
              <a:lstStyle/>
              <a:p>
                <a:pPr>
                  <a:defRPr>
                    <a:solidFill>
                      <a:schemeClr val="accent2"/>
                    </a:solidFill>
                  </a:defRPr>
                </a:pPr>
                <a:r>
                  <a:rPr lang="ar-KW">
                    <a:solidFill>
                      <a:schemeClr val="accent2"/>
                    </a:solidFill>
                  </a:rPr>
                  <a:t>معدل النمو السنوي</a:t>
                </a:r>
              </a:p>
            </c:rich>
          </c:tx>
          <c:overlay val="0"/>
        </c:title>
        <c:numFmt formatCode="0.0" sourceLinked="0"/>
        <c:majorTickMark val="out"/>
        <c:minorTickMark val="none"/>
        <c:tickLblPos val="nextTo"/>
        <c:txPr>
          <a:bodyPr/>
          <a:lstStyle/>
          <a:p>
            <a:pPr>
              <a:defRPr sz="1800"/>
            </a:pPr>
            <a:endParaRPr lang="en-US"/>
          </a:p>
        </c:txPr>
        <c:crossAx val="204421656"/>
        <c:crosses val="max"/>
        <c:crossBetween val="midCat"/>
      </c:valAx>
      <c:valAx>
        <c:axId val="204421656"/>
        <c:scaling>
          <c:orientation val="minMax"/>
        </c:scaling>
        <c:delete val="1"/>
        <c:axPos val="b"/>
        <c:numFmt formatCode="0.00" sourceLinked="1"/>
        <c:majorTickMark val="out"/>
        <c:minorTickMark val="none"/>
        <c:tickLblPos val="nextTo"/>
        <c:crossAx val="361425848"/>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ysClr val="windowText" lastClr="000000"/>
          </a:solidFill>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84003631080137"/>
          <c:y val="3.4020621318339252E-2"/>
          <c:w val="0.87919736870396537"/>
          <c:h val="0.72905387848476988"/>
        </c:manualLayout>
      </c:layout>
      <c:barChart>
        <c:barDir val="col"/>
        <c:grouping val="clustered"/>
        <c:varyColors val="0"/>
        <c:ser>
          <c:idx val="0"/>
          <c:order val="0"/>
          <c:spPr>
            <a:solidFill>
              <a:srgbClr val="C00000"/>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1-BD0C-4793-BD58-8E73F91E9D0D}"/>
              </c:ext>
            </c:extLst>
          </c:dPt>
          <c:dPt>
            <c:idx val="1"/>
            <c:invertIfNegative val="0"/>
            <c:bubble3D val="0"/>
            <c:spPr>
              <a:solidFill>
                <a:srgbClr val="0070C0"/>
              </a:solidFill>
              <a:ln>
                <a:noFill/>
              </a:ln>
              <a:effectLst/>
            </c:spPr>
            <c:extLst>
              <c:ext xmlns:c16="http://schemas.microsoft.com/office/drawing/2014/chart" uri="{C3380CC4-5D6E-409C-BE32-E72D297353CC}">
                <c16:uniqueId val="{00000002-BD0C-4793-BD58-8E73F91E9D0D}"/>
              </c:ext>
            </c:extLst>
          </c:dPt>
          <c:dPt>
            <c:idx val="2"/>
            <c:invertIfNegative val="0"/>
            <c:bubble3D val="0"/>
            <c:spPr>
              <a:solidFill>
                <a:srgbClr val="0070C0"/>
              </a:solidFill>
              <a:ln>
                <a:noFill/>
              </a:ln>
              <a:effectLst/>
            </c:spPr>
            <c:extLst>
              <c:ext xmlns:c16="http://schemas.microsoft.com/office/drawing/2014/chart" uri="{C3380CC4-5D6E-409C-BE32-E72D297353CC}">
                <c16:uniqueId val="{00000003-BD0C-4793-BD58-8E73F91E9D0D}"/>
              </c:ext>
            </c:extLst>
          </c:dPt>
          <c:dPt>
            <c:idx val="3"/>
            <c:invertIfNegative val="0"/>
            <c:bubble3D val="0"/>
            <c:spPr>
              <a:solidFill>
                <a:srgbClr val="0070C0"/>
              </a:solidFill>
              <a:ln>
                <a:noFill/>
              </a:ln>
              <a:effectLst/>
            </c:spPr>
            <c:extLst>
              <c:ext xmlns:c16="http://schemas.microsoft.com/office/drawing/2014/chart" uri="{C3380CC4-5D6E-409C-BE32-E72D297353CC}">
                <c16:uniqueId val="{00000004-BD0C-4793-BD58-8E73F91E9D0D}"/>
              </c:ext>
            </c:extLst>
          </c:dPt>
          <c:dPt>
            <c:idx val="4"/>
            <c:invertIfNegative val="0"/>
            <c:bubble3D val="0"/>
            <c:spPr>
              <a:solidFill>
                <a:srgbClr val="0070C0"/>
              </a:solidFill>
              <a:ln>
                <a:noFill/>
              </a:ln>
              <a:effectLst/>
            </c:spPr>
            <c:extLst>
              <c:ext xmlns:c16="http://schemas.microsoft.com/office/drawing/2014/chart" uri="{C3380CC4-5D6E-409C-BE32-E72D297353CC}">
                <c16:uniqueId val="{00000005-BD0C-4793-BD58-8E73F91E9D0D}"/>
              </c:ext>
            </c:extLst>
          </c:dPt>
          <c:dPt>
            <c:idx val="5"/>
            <c:invertIfNegative val="0"/>
            <c:bubble3D val="0"/>
            <c:spPr>
              <a:solidFill>
                <a:srgbClr val="0070C0"/>
              </a:solidFill>
              <a:ln>
                <a:noFill/>
              </a:ln>
              <a:effectLst/>
            </c:spPr>
            <c:extLst>
              <c:ext xmlns:c16="http://schemas.microsoft.com/office/drawing/2014/chart" uri="{C3380CC4-5D6E-409C-BE32-E72D297353CC}">
                <c16:uniqueId val="{00000006-BD0C-4793-BD58-8E73F91E9D0D}"/>
              </c:ext>
            </c:extLst>
          </c:dPt>
          <c:dPt>
            <c:idx val="6"/>
            <c:invertIfNegative val="0"/>
            <c:bubble3D val="0"/>
            <c:spPr>
              <a:solidFill>
                <a:srgbClr val="0070C0"/>
              </a:solidFill>
              <a:ln>
                <a:noFill/>
              </a:ln>
              <a:effectLst/>
            </c:spPr>
            <c:extLst>
              <c:ext xmlns:c16="http://schemas.microsoft.com/office/drawing/2014/chart" uri="{C3380CC4-5D6E-409C-BE32-E72D297353CC}">
                <c16:uniqueId val="{00000007-BD0C-4793-BD58-8E73F91E9D0D}"/>
              </c:ext>
            </c:extLst>
          </c:dPt>
          <c:dPt>
            <c:idx val="7"/>
            <c:invertIfNegative val="0"/>
            <c:bubble3D val="0"/>
            <c:spPr>
              <a:solidFill>
                <a:srgbClr val="0070C0"/>
              </a:solidFill>
              <a:ln>
                <a:noFill/>
              </a:ln>
              <a:effectLst/>
            </c:spPr>
            <c:extLst>
              <c:ext xmlns:c16="http://schemas.microsoft.com/office/drawing/2014/chart" uri="{C3380CC4-5D6E-409C-BE32-E72D297353CC}">
                <c16:uniqueId val="{00000008-BD0C-4793-BD58-8E73F91E9D0D}"/>
              </c:ext>
            </c:extLst>
          </c:dPt>
          <c:dPt>
            <c:idx val="8"/>
            <c:invertIfNegative val="0"/>
            <c:bubble3D val="0"/>
            <c:spPr>
              <a:solidFill>
                <a:srgbClr val="0070C0"/>
              </a:solidFill>
              <a:ln>
                <a:noFill/>
              </a:ln>
              <a:effectLst/>
            </c:spPr>
            <c:extLst>
              <c:ext xmlns:c16="http://schemas.microsoft.com/office/drawing/2014/chart" uri="{C3380CC4-5D6E-409C-BE32-E72D297353CC}">
                <c16:uniqueId val="{00000009-BD0C-4793-BD58-8E73F91E9D0D}"/>
              </c:ext>
            </c:extLst>
          </c:dPt>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Sakkal Majalla" panose="02000000000000000000" pitchFamily="2" charset="-78"/>
                    <a:ea typeface="+mn-ea"/>
                    <a:cs typeface="Sakkal Majalla" panose="020000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ورقة1!$A$99:$A$113</c:f>
              <c:strCache>
                <c:ptCount val="14"/>
                <c:pt idx="0">
                  <c:v>كاليفورنيا</c:v>
                </c:pt>
                <c:pt idx="1">
                  <c:v>إيطاليا</c:v>
                </c:pt>
                <c:pt idx="2">
                  <c:v>جنوب أفريقيا</c:v>
                </c:pt>
                <c:pt idx="3">
                  <c:v>مالاوي</c:v>
                </c:pt>
                <c:pt idx="4">
                  <c:v>إسبانيا</c:v>
                </c:pt>
                <c:pt idx="5">
                  <c:v>فرنسا</c:v>
                </c:pt>
                <c:pt idx="6">
                  <c:v>الهند</c:v>
                </c:pt>
                <c:pt idx="7">
                  <c:v>النيبال</c:v>
                </c:pt>
                <c:pt idx="8">
                  <c:v>مياه منزلية (كاليفورنيا)</c:v>
                </c:pt>
                <c:pt idx="9">
                  <c:v>مياه منزلية </c:v>
                </c:pt>
                <c:pt idx="10">
                  <c:v>مياه البيلر </c:v>
                </c:pt>
                <c:pt idx="11">
                  <c:v>مياه معبأة 19 لتر </c:v>
                </c:pt>
                <c:pt idx="12">
                  <c:v>مياه معباة محلية/عربية</c:v>
                </c:pt>
                <c:pt idx="13">
                  <c:v>مياه معبأة أجنبية </c:v>
                </c:pt>
              </c:strCache>
            </c:strRef>
          </c:cat>
          <c:val>
            <c:numRef>
              <c:f>ورقة1!$C$99:$C$112</c:f>
              <c:numCache>
                <c:formatCode>General</c:formatCode>
                <c:ptCount val="14"/>
                <c:pt idx="0">
                  <c:v>995</c:v>
                </c:pt>
                <c:pt idx="1">
                  <c:v>879</c:v>
                </c:pt>
                <c:pt idx="2">
                  <c:v>857</c:v>
                </c:pt>
                <c:pt idx="3">
                  <c:v>825</c:v>
                </c:pt>
                <c:pt idx="4">
                  <c:v>411</c:v>
                </c:pt>
                <c:pt idx="5">
                  <c:v>332</c:v>
                </c:pt>
                <c:pt idx="6">
                  <c:v>267</c:v>
                </c:pt>
                <c:pt idx="7">
                  <c:v>206</c:v>
                </c:pt>
                <c:pt idx="8">
                  <c:v>0.5</c:v>
                </c:pt>
                <c:pt idx="9">
                  <c:v>7.0000000000000007E-2</c:v>
                </c:pt>
                <c:pt idx="10">
                  <c:v>13.3</c:v>
                </c:pt>
                <c:pt idx="11">
                  <c:v>80</c:v>
                </c:pt>
                <c:pt idx="12">
                  <c:v>345</c:v>
                </c:pt>
                <c:pt idx="13">
                  <c:v>530</c:v>
                </c:pt>
              </c:numCache>
            </c:numRef>
          </c:val>
          <c:extLst>
            <c:ext xmlns:c16="http://schemas.microsoft.com/office/drawing/2014/chart" uri="{C3380CC4-5D6E-409C-BE32-E72D297353CC}">
              <c16:uniqueId val="{00000000-BD0C-4793-BD58-8E73F91E9D0D}"/>
            </c:ext>
          </c:extLst>
        </c:ser>
        <c:dLbls>
          <c:showLegendKey val="0"/>
          <c:showVal val="0"/>
          <c:showCatName val="0"/>
          <c:showSerName val="0"/>
          <c:showPercent val="0"/>
          <c:showBubbleSize val="0"/>
        </c:dLbls>
        <c:gapWidth val="90"/>
        <c:overlap val="-15"/>
        <c:axId val="117833088"/>
        <c:axId val="117974144"/>
      </c:barChart>
      <c:catAx>
        <c:axId val="11783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Sakkal Majalla" panose="02000000000000000000" pitchFamily="2" charset="-78"/>
                <a:ea typeface="+mn-ea"/>
                <a:cs typeface="Sakkal Majalla" panose="02000000000000000000" pitchFamily="2" charset="-78"/>
              </a:defRPr>
            </a:pPr>
            <a:endParaRPr lang="en-US"/>
          </a:p>
        </c:txPr>
        <c:crossAx val="117974144"/>
        <c:crosses val="autoZero"/>
        <c:auto val="1"/>
        <c:lblAlgn val="ctr"/>
        <c:lblOffset val="100"/>
        <c:noMultiLvlLbl val="0"/>
      </c:catAx>
      <c:valAx>
        <c:axId val="1179741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Sakkal Majalla" panose="02000000000000000000" pitchFamily="2" charset="-78"/>
                    <a:ea typeface="+mn-ea"/>
                    <a:cs typeface="Sakkal Majalla" panose="02000000000000000000" pitchFamily="2" charset="-78"/>
                  </a:defRPr>
                </a:pPr>
                <a:r>
                  <a:rPr lang="ar-BH" sz="1800"/>
                  <a:t>دولار أمريكي</a:t>
                </a:r>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Sakkal Majalla" panose="02000000000000000000" pitchFamily="2" charset="-78"/>
                  <a:ea typeface="+mn-ea"/>
                  <a:cs typeface="Sakkal Majalla" panose="02000000000000000000" pitchFamily="2" charset="-78"/>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Sakkal Majalla" panose="02000000000000000000" pitchFamily="2" charset="-78"/>
                <a:ea typeface="+mn-ea"/>
                <a:cs typeface="Sakkal Majalla" panose="02000000000000000000" pitchFamily="2" charset="-78"/>
              </a:defRPr>
            </a:pPr>
            <a:endParaRPr lang="en-US"/>
          </a:p>
        </c:txPr>
        <c:crossAx val="117833088"/>
        <c:crosses val="autoZero"/>
        <c:crossBetween val="between"/>
      </c:valAx>
      <c:spPr>
        <a:noFill/>
        <a:ln w="12700">
          <a:solidFill>
            <a:schemeClr val="tx1"/>
          </a:solidFill>
        </a:ln>
        <a:effectLst/>
      </c:spPr>
    </c:plotArea>
    <c:plotVisOnly val="1"/>
    <c:dispBlanksAs val="gap"/>
    <c:showDLblsOverMax val="0"/>
  </c:chart>
  <c:spPr>
    <a:noFill/>
    <a:ln>
      <a:noFill/>
    </a:ln>
    <a:effectLst/>
  </c:spPr>
  <c:txPr>
    <a:bodyPr/>
    <a:lstStyle/>
    <a:p>
      <a:pPr>
        <a:defRPr>
          <a:solidFill>
            <a:sysClr val="windowText" lastClr="000000"/>
          </a:solidFill>
          <a:latin typeface="Sakkal Majalla" panose="02000000000000000000" pitchFamily="2" charset="-78"/>
          <a:cs typeface="Sakkal Majalla" panose="02000000000000000000" pitchFamily="2" charset="-78"/>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0-DF02-45E4-A52E-71AC6BA8AFC2}"/>
              </c:ext>
            </c:extLst>
          </c:dPt>
          <c:dPt>
            <c:idx val="1"/>
            <c:bubble3D val="0"/>
            <c:spPr>
              <a:solidFill>
                <a:srgbClr val="FFC000"/>
              </a:solidFill>
            </c:spPr>
            <c:extLst>
              <c:ext xmlns:c16="http://schemas.microsoft.com/office/drawing/2014/chart" uri="{C3380CC4-5D6E-409C-BE32-E72D297353CC}">
                <c16:uniqueId val="{00000001-DF02-45E4-A52E-71AC6BA8AFC2}"/>
              </c:ext>
            </c:extLst>
          </c:dPt>
          <c:dPt>
            <c:idx val="2"/>
            <c:bubble3D val="0"/>
            <c:spPr>
              <a:solidFill>
                <a:schemeClr val="accent1"/>
              </a:solidFill>
            </c:spPr>
            <c:extLst>
              <c:ext xmlns:c16="http://schemas.microsoft.com/office/drawing/2014/chart" uri="{C3380CC4-5D6E-409C-BE32-E72D297353CC}">
                <c16:uniqueId val="{00000002-DF02-45E4-A52E-71AC6BA8AFC2}"/>
              </c:ext>
            </c:extLst>
          </c:dPt>
          <c:dLbls>
            <c:dLbl>
              <c:idx val="1"/>
              <c:layout>
                <c:manualLayout>
                  <c:x val="0.1190839408345397"/>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F02-45E4-A52E-71AC6BA8AFC2}"/>
                </c:ext>
              </c:extLst>
            </c:dLbl>
            <c:spPr>
              <a:noFill/>
              <a:ln>
                <a:noFill/>
              </a:ln>
              <a:effectLst/>
            </c:spPr>
            <c:txPr>
              <a:bodyPr wrap="square" lIns="38100" tIns="19050" rIns="38100" bIns="19050" anchor="ctr">
                <a:spAutoFit/>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ورقة1!$A$120:$A$122</c:f>
              <c:strCache>
                <c:ptCount val="3"/>
                <c:pt idx="0">
                  <c:v>مياه شرب معباة </c:v>
                </c:pt>
                <c:pt idx="1">
                  <c:v>مباشرة من الحنفية</c:v>
                </c:pt>
                <c:pt idx="2">
                  <c:v>فلتر على الحنفية</c:v>
                </c:pt>
              </c:strCache>
            </c:strRef>
          </c:cat>
          <c:val>
            <c:numRef>
              <c:f>ورقة1!$B$120:$B$122</c:f>
              <c:numCache>
                <c:formatCode>General</c:formatCode>
                <c:ptCount val="3"/>
                <c:pt idx="0">
                  <c:v>40</c:v>
                </c:pt>
                <c:pt idx="1">
                  <c:v>6</c:v>
                </c:pt>
                <c:pt idx="2">
                  <c:v>54</c:v>
                </c:pt>
              </c:numCache>
            </c:numRef>
          </c:val>
          <c:extLst>
            <c:ext xmlns:c16="http://schemas.microsoft.com/office/drawing/2014/chart" uri="{C3380CC4-5D6E-409C-BE32-E72D297353CC}">
              <c16:uniqueId val="{00000003-DF02-45E4-A52E-71AC6BA8AFC2}"/>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Sakkal Majalla" pitchFamily="2" charset="-78"/>
          <a:cs typeface="Sakkal Majalla" pitchFamily="2" charset="-78"/>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0-76D7-4FB7-886C-70989A0CA7EF}"/>
              </c:ext>
            </c:extLst>
          </c:dPt>
          <c:dPt>
            <c:idx val="1"/>
            <c:bubble3D val="0"/>
            <c:spPr>
              <a:solidFill>
                <a:srgbClr val="FFC000"/>
              </a:solidFill>
            </c:spPr>
            <c:extLst>
              <c:ext xmlns:c16="http://schemas.microsoft.com/office/drawing/2014/chart" uri="{C3380CC4-5D6E-409C-BE32-E72D297353CC}">
                <c16:uniqueId val="{00000001-76D7-4FB7-886C-70989A0CA7EF}"/>
              </c:ext>
            </c:extLst>
          </c:dPt>
          <c:dPt>
            <c:idx val="2"/>
            <c:bubble3D val="0"/>
            <c:spPr>
              <a:solidFill>
                <a:schemeClr val="accent1"/>
              </a:solidFill>
            </c:spPr>
            <c:extLst>
              <c:ext xmlns:c16="http://schemas.microsoft.com/office/drawing/2014/chart" uri="{C3380CC4-5D6E-409C-BE32-E72D297353CC}">
                <c16:uniqueId val="{00000002-76D7-4FB7-886C-70989A0CA7EF}"/>
              </c:ext>
            </c:extLst>
          </c:dPt>
          <c:dLbls>
            <c:dLbl>
              <c:idx val="1"/>
              <c:layout>
                <c:manualLayout>
                  <c:x val="-0.10471204188481677"/>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6D7-4FB7-886C-70989A0CA7EF}"/>
                </c:ext>
              </c:extLst>
            </c:dLbl>
            <c:spPr>
              <a:noFill/>
              <a:ln>
                <a:noFill/>
              </a:ln>
              <a:effectLst/>
            </c:spPr>
            <c:txPr>
              <a:bodyPr/>
              <a:lstStyle/>
              <a:p>
                <a:pPr>
                  <a:defRPr sz="1600">
                    <a:latin typeface="Sakkal Majalla" pitchFamily="2" charset="-78"/>
                    <a:cs typeface="Sakkal Majalla" pitchFamily="2" charset="-78"/>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ورقة1!$A$142:$A$144</c:f>
              <c:strCache>
                <c:ptCount val="3"/>
                <c:pt idx="0">
                  <c:v>نعم</c:v>
                </c:pt>
                <c:pt idx="1">
                  <c:v>لا</c:v>
                </c:pt>
                <c:pt idx="2">
                  <c:v>لا أعلم</c:v>
                </c:pt>
              </c:strCache>
            </c:strRef>
          </c:cat>
          <c:val>
            <c:numRef>
              <c:f>ورقة1!$B$142:$B$144</c:f>
              <c:numCache>
                <c:formatCode>General</c:formatCode>
                <c:ptCount val="3"/>
                <c:pt idx="0">
                  <c:v>45</c:v>
                </c:pt>
                <c:pt idx="1">
                  <c:v>18</c:v>
                </c:pt>
                <c:pt idx="2">
                  <c:v>37</c:v>
                </c:pt>
              </c:numCache>
            </c:numRef>
          </c:val>
          <c:extLst>
            <c:ext xmlns:c16="http://schemas.microsoft.com/office/drawing/2014/chart" uri="{C3380CC4-5D6E-409C-BE32-E72D297353CC}">
              <c16:uniqueId val="{00000003-76D7-4FB7-886C-70989A0CA7EF}"/>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0-87AB-4487-8B3C-0068BEE431E7}"/>
              </c:ext>
            </c:extLst>
          </c:dPt>
          <c:dPt>
            <c:idx val="1"/>
            <c:bubble3D val="0"/>
            <c:spPr>
              <a:solidFill>
                <a:srgbClr val="FFC000"/>
              </a:solidFill>
            </c:spPr>
            <c:extLst>
              <c:ext xmlns:c16="http://schemas.microsoft.com/office/drawing/2014/chart" uri="{C3380CC4-5D6E-409C-BE32-E72D297353CC}">
                <c16:uniqueId val="{00000001-87AB-4487-8B3C-0068BEE431E7}"/>
              </c:ext>
            </c:extLst>
          </c:dPt>
          <c:dPt>
            <c:idx val="2"/>
            <c:bubble3D val="0"/>
            <c:spPr>
              <a:solidFill>
                <a:schemeClr val="accent1"/>
              </a:solidFill>
            </c:spPr>
            <c:extLst>
              <c:ext xmlns:c16="http://schemas.microsoft.com/office/drawing/2014/chart" uri="{C3380CC4-5D6E-409C-BE32-E72D297353CC}">
                <c16:uniqueId val="{00000002-87AB-4487-8B3C-0068BEE431E7}"/>
              </c:ext>
            </c:extLst>
          </c:dPt>
          <c:dLbls>
            <c:dLbl>
              <c:idx val="2"/>
              <c:layout>
                <c:manualLayout>
                  <c:x val="-0.10416666666666669"/>
                  <c:y val="0.1244415769031609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87AB-4487-8B3C-0068BEE431E7}"/>
                </c:ext>
              </c:extLst>
            </c:dLbl>
            <c:spPr>
              <a:noFill/>
              <a:ln>
                <a:noFill/>
              </a:ln>
              <a:effectLst/>
            </c:spPr>
            <c:txPr>
              <a:bodyPr wrap="square" lIns="38100" tIns="19050" rIns="38100" bIns="19050" anchor="ctr">
                <a:spAutoFit/>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ورقة1!$A$152:$A$154</c:f>
              <c:strCache>
                <c:ptCount val="3"/>
                <c:pt idx="0">
                  <c:v>نعم</c:v>
                </c:pt>
                <c:pt idx="1">
                  <c:v>لا</c:v>
                </c:pt>
                <c:pt idx="2">
                  <c:v>احيانا</c:v>
                </c:pt>
              </c:strCache>
            </c:strRef>
          </c:cat>
          <c:val>
            <c:numRef>
              <c:f>ورقة1!$B$152:$B$154</c:f>
              <c:numCache>
                <c:formatCode>General</c:formatCode>
                <c:ptCount val="3"/>
                <c:pt idx="0">
                  <c:v>47</c:v>
                </c:pt>
                <c:pt idx="1">
                  <c:v>33</c:v>
                </c:pt>
                <c:pt idx="2">
                  <c:v>20</c:v>
                </c:pt>
              </c:numCache>
            </c:numRef>
          </c:val>
          <c:extLst>
            <c:ext xmlns:c16="http://schemas.microsoft.com/office/drawing/2014/chart" uri="{C3380CC4-5D6E-409C-BE32-E72D297353CC}">
              <c16:uniqueId val="{00000003-87AB-4487-8B3C-0068BEE431E7}"/>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Sakkal Majalla" pitchFamily="2" charset="-78"/>
          <a:cs typeface="Sakkal Majalla" pitchFamily="2" charset="-78"/>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0-C478-422F-A028-568F2CD807D7}"/>
              </c:ext>
            </c:extLst>
          </c:dPt>
          <c:dPt>
            <c:idx val="1"/>
            <c:bubble3D val="0"/>
            <c:spPr>
              <a:solidFill>
                <a:srgbClr val="FFC000"/>
              </a:solidFill>
            </c:spPr>
            <c:extLst>
              <c:ext xmlns:c16="http://schemas.microsoft.com/office/drawing/2014/chart" uri="{C3380CC4-5D6E-409C-BE32-E72D297353CC}">
                <c16:uniqueId val="{00000001-C478-422F-A028-568F2CD807D7}"/>
              </c:ext>
            </c:extLst>
          </c:dPt>
          <c:dPt>
            <c:idx val="2"/>
            <c:bubble3D val="0"/>
            <c:spPr>
              <a:solidFill>
                <a:schemeClr val="accent1"/>
              </a:solidFill>
            </c:spPr>
            <c:extLst>
              <c:ext xmlns:c16="http://schemas.microsoft.com/office/drawing/2014/chart" uri="{C3380CC4-5D6E-409C-BE32-E72D297353CC}">
                <c16:uniqueId val="{00000002-C478-422F-A028-568F2CD807D7}"/>
              </c:ext>
            </c:extLst>
          </c:dPt>
          <c:dLbls>
            <c:dLbl>
              <c:idx val="1"/>
              <c:layout>
                <c:manualLayout>
                  <c:x val="0.14532176533488855"/>
                  <c:y val="-5.843561834182491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478-422F-A028-568F2CD807D7}"/>
                </c:ext>
              </c:extLst>
            </c:dLbl>
            <c:spPr>
              <a:noFill/>
              <a:ln>
                <a:noFill/>
              </a:ln>
              <a:effectLst/>
            </c:spPr>
            <c:txPr>
              <a:bodyPr/>
              <a:lstStyle/>
              <a:p>
                <a:pPr>
                  <a:defRPr sz="1600">
                    <a:latin typeface="Sakkal Majalla" pitchFamily="2" charset="-78"/>
                    <a:cs typeface="Sakkal Majalla" pitchFamily="2" charset="-78"/>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ورقة1!$A$170:$A$172</c:f>
              <c:strCache>
                <c:ptCount val="3"/>
                <c:pt idx="0">
                  <c:v>نعم</c:v>
                </c:pt>
                <c:pt idx="1">
                  <c:v>لا </c:v>
                </c:pt>
                <c:pt idx="2">
                  <c:v>لا أعلم</c:v>
                </c:pt>
              </c:strCache>
            </c:strRef>
          </c:cat>
          <c:val>
            <c:numRef>
              <c:f>ورقة1!$B$170:$B$172</c:f>
              <c:numCache>
                <c:formatCode>General</c:formatCode>
                <c:ptCount val="3"/>
                <c:pt idx="0">
                  <c:v>36</c:v>
                </c:pt>
                <c:pt idx="1">
                  <c:v>16</c:v>
                </c:pt>
                <c:pt idx="2">
                  <c:v>48</c:v>
                </c:pt>
              </c:numCache>
            </c:numRef>
          </c:val>
          <c:extLst>
            <c:ext xmlns:c16="http://schemas.microsoft.com/office/drawing/2014/chart" uri="{C3380CC4-5D6E-409C-BE32-E72D297353CC}">
              <c16:uniqueId val="{00000003-C478-422F-A028-568F2CD807D7}"/>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0-87D2-4A41-B2E7-CCB5594D22C5}"/>
              </c:ext>
            </c:extLst>
          </c:dPt>
          <c:dPt>
            <c:idx val="1"/>
            <c:bubble3D val="0"/>
            <c:spPr>
              <a:solidFill>
                <a:srgbClr val="FFC000"/>
              </a:solidFill>
            </c:spPr>
            <c:extLst>
              <c:ext xmlns:c16="http://schemas.microsoft.com/office/drawing/2014/chart" uri="{C3380CC4-5D6E-409C-BE32-E72D297353CC}">
                <c16:uniqueId val="{00000001-87D2-4A41-B2E7-CCB5594D22C5}"/>
              </c:ext>
            </c:extLst>
          </c:dPt>
          <c:dPt>
            <c:idx val="2"/>
            <c:bubble3D val="0"/>
            <c:spPr>
              <a:solidFill>
                <a:schemeClr val="accent1"/>
              </a:solidFill>
            </c:spPr>
            <c:extLst>
              <c:ext xmlns:c16="http://schemas.microsoft.com/office/drawing/2014/chart" uri="{C3380CC4-5D6E-409C-BE32-E72D297353CC}">
                <c16:uniqueId val="{00000002-87D2-4A41-B2E7-CCB5594D22C5}"/>
              </c:ext>
            </c:extLst>
          </c:dPt>
          <c:dLbls>
            <c:dLbl>
              <c:idx val="0"/>
              <c:layout>
                <c:manualLayout>
                  <c:x val="4.6992481203007516E-2"/>
                  <c:y val="-0.1855989662452937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87D2-4A41-B2E7-CCB5594D22C5}"/>
                </c:ext>
              </c:extLst>
            </c:dLbl>
            <c:dLbl>
              <c:idx val="1"/>
              <c:layout>
                <c:manualLayout>
                  <c:x val="-1.827485380116959E-2"/>
                  <c:y val="5.861019986693484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7D2-4A41-B2E7-CCB5594D22C5}"/>
                </c:ext>
              </c:extLst>
            </c:dLbl>
            <c:dLbl>
              <c:idx val="2"/>
              <c:layout>
                <c:manualLayout>
                  <c:x val="-1.4443730587800727E-2"/>
                  <c:y val="9.175454633305772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6666663074711868"/>
                      <c:h val="0.30698163163382208"/>
                    </c:manualLayout>
                  </c15:layout>
                </c:ext>
                <c:ext xmlns:c16="http://schemas.microsoft.com/office/drawing/2014/chart" uri="{C3380CC4-5D6E-409C-BE32-E72D297353CC}">
                  <c16:uniqueId val="{00000002-87D2-4A41-B2E7-CCB5594D22C5}"/>
                </c:ext>
              </c:extLst>
            </c:dLbl>
            <c:spPr>
              <a:noFill/>
              <a:ln>
                <a:noFill/>
              </a:ln>
              <a:effectLst/>
            </c:spPr>
            <c:txPr>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ورقة1!$A$175:$A$177</c:f>
              <c:strCache>
                <c:ptCount val="3"/>
                <c:pt idx="0">
                  <c:v>نعم</c:v>
                </c:pt>
                <c:pt idx="1">
                  <c:v>لا</c:v>
                </c:pt>
                <c:pt idx="2">
                  <c:v>لا أعلم</c:v>
                </c:pt>
              </c:strCache>
            </c:strRef>
          </c:cat>
          <c:val>
            <c:numRef>
              <c:f>ورقة1!$B$175:$B$177</c:f>
              <c:numCache>
                <c:formatCode>General</c:formatCode>
                <c:ptCount val="3"/>
                <c:pt idx="0">
                  <c:v>73</c:v>
                </c:pt>
                <c:pt idx="1">
                  <c:v>10</c:v>
                </c:pt>
                <c:pt idx="2">
                  <c:v>17</c:v>
                </c:pt>
              </c:numCache>
            </c:numRef>
          </c:val>
          <c:extLst>
            <c:ext xmlns:c16="http://schemas.microsoft.com/office/drawing/2014/chart" uri="{C3380CC4-5D6E-409C-BE32-E72D297353CC}">
              <c16:uniqueId val="{00000003-87D2-4A41-B2E7-CCB5594D22C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1-919C-4B80-90E0-A3B205208806}"/>
              </c:ext>
            </c:extLst>
          </c:dPt>
          <c:dPt>
            <c:idx val="1"/>
            <c:bubble3D val="0"/>
            <c:spPr>
              <a:solidFill>
                <a:srgbClr val="FFC000"/>
              </a:solidFill>
            </c:spPr>
            <c:extLst>
              <c:ext xmlns:c16="http://schemas.microsoft.com/office/drawing/2014/chart" uri="{C3380CC4-5D6E-409C-BE32-E72D297353CC}">
                <c16:uniqueId val="{00000003-919C-4B80-90E0-A3B205208806}"/>
              </c:ext>
            </c:extLst>
          </c:dPt>
          <c:dPt>
            <c:idx val="2"/>
            <c:bubble3D val="0"/>
            <c:spPr>
              <a:solidFill>
                <a:schemeClr val="accent1"/>
              </a:solidFill>
            </c:spPr>
            <c:extLst>
              <c:ext xmlns:c16="http://schemas.microsoft.com/office/drawing/2014/chart" uri="{C3380CC4-5D6E-409C-BE32-E72D297353CC}">
                <c16:uniqueId val="{00000005-919C-4B80-90E0-A3B205208806}"/>
              </c:ext>
            </c:extLst>
          </c:dPt>
          <c:dPt>
            <c:idx val="3"/>
            <c:bubble3D val="0"/>
            <c:spPr>
              <a:solidFill>
                <a:srgbClr val="7030A0"/>
              </a:solidFill>
            </c:spPr>
            <c:extLst>
              <c:ext xmlns:c16="http://schemas.microsoft.com/office/drawing/2014/chart" uri="{C3380CC4-5D6E-409C-BE32-E72D297353CC}">
                <c16:uniqueId val="{00000007-919C-4B80-90E0-A3B205208806}"/>
              </c:ext>
            </c:extLst>
          </c:dPt>
          <c:dPt>
            <c:idx val="4"/>
            <c:bubble3D val="0"/>
            <c:spPr>
              <a:solidFill>
                <a:srgbClr val="92D050"/>
              </a:solidFill>
            </c:spPr>
            <c:extLst>
              <c:ext xmlns:c16="http://schemas.microsoft.com/office/drawing/2014/chart" uri="{C3380CC4-5D6E-409C-BE32-E72D297353CC}">
                <c16:uniqueId val="{00000009-919C-4B80-90E0-A3B205208806}"/>
              </c:ext>
            </c:extLst>
          </c:dPt>
          <c:dLbls>
            <c:dLbl>
              <c:idx val="0"/>
              <c:layout>
                <c:manualLayout>
                  <c:x val="5.2883544867512802E-2"/>
                  <c:y val="1.486163467059440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19C-4B80-90E0-A3B205208806}"/>
                </c:ext>
              </c:extLst>
            </c:dLbl>
            <c:dLbl>
              <c:idx val="1"/>
              <c:layout>
                <c:manualLayout>
                  <c:x val="6.8191939434424406E-2"/>
                  <c:y val="-1.981551289412596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4292473836562011"/>
                      <c:h val="0.26394263174975657"/>
                    </c:manualLayout>
                  </c15:layout>
                </c:ext>
                <c:ext xmlns:c16="http://schemas.microsoft.com/office/drawing/2014/chart" uri="{C3380CC4-5D6E-409C-BE32-E72D297353CC}">
                  <c16:uniqueId val="{00000003-919C-4B80-90E0-A3B205208806}"/>
                </c:ext>
              </c:extLst>
            </c:dLbl>
            <c:dLbl>
              <c:idx val="2"/>
              <c:layout>
                <c:manualLayout>
                  <c:x val="0"/>
                  <c:y val="9.221821760423989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19C-4B80-90E0-A3B205208806}"/>
                </c:ext>
              </c:extLst>
            </c:dLbl>
            <c:dLbl>
              <c:idx val="3"/>
              <c:layout>
                <c:manualLayout>
                  <c:x val="-0.15057608838457803"/>
                  <c:y val="0.2118058966694658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19C-4B80-90E0-A3B205208806}"/>
                </c:ext>
              </c:extLst>
            </c:dLbl>
            <c:dLbl>
              <c:idx val="4"/>
              <c:layout>
                <c:manualLayout>
                  <c:x val="-0.1020019357630414"/>
                  <c:y val="2.169840414217409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1672904259281356"/>
                      <c:h val="0.29929061595276923"/>
                    </c:manualLayout>
                  </c15:layout>
                </c:ext>
                <c:ext xmlns:c16="http://schemas.microsoft.com/office/drawing/2014/chart" uri="{C3380CC4-5D6E-409C-BE32-E72D297353CC}">
                  <c16:uniqueId val="{00000009-919C-4B80-90E0-A3B205208806}"/>
                </c:ext>
              </c:extLst>
            </c:dLbl>
            <c:spPr>
              <a:noFill/>
              <a:ln>
                <a:noFill/>
              </a:ln>
              <a:effectLst/>
            </c:spPr>
            <c:txPr>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ورقة1!$A$189:$A$193</c:f>
              <c:strCache>
                <c:ptCount val="5"/>
                <c:pt idx="0">
                  <c:v>اوافق بشدة</c:v>
                </c:pt>
                <c:pt idx="1">
                  <c:v>اوافق</c:v>
                </c:pt>
                <c:pt idx="2">
                  <c:v>لا أعلم</c:v>
                </c:pt>
                <c:pt idx="3">
                  <c:v>لا اوافق</c:v>
                </c:pt>
                <c:pt idx="4">
                  <c:v>لا أوافق يشدة</c:v>
                </c:pt>
              </c:strCache>
            </c:strRef>
          </c:cat>
          <c:val>
            <c:numRef>
              <c:f>ورقة1!$B$189:$B$193</c:f>
              <c:numCache>
                <c:formatCode>General</c:formatCode>
                <c:ptCount val="5"/>
                <c:pt idx="0">
                  <c:v>14</c:v>
                </c:pt>
                <c:pt idx="1">
                  <c:v>42</c:v>
                </c:pt>
                <c:pt idx="2">
                  <c:v>29</c:v>
                </c:pt>
                <c:pt idx="3">
                  <c:v>10</c:v>
                </c:pt>
                <c:pt idx="4">
                  <c:v>5</c:v>
                </c:pt>
              </c:numCache>
            </c:numRef>
          </c:val>
          <c:extLst>
            <c:ext xmlns:c16="http://schemas.microsoft.com/office/drawing/2014/chart" uri="{C3380CC4-5D6E-409C-BE32-E72D297353CC}">
              <c16:uniqueId val="{00000008-919C-4B80-90E0-A3B205208806}"/>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C00000"/>
              </a:solidFill>
            </c:spPr>
            <c:extLst>
              <c:ext xmlns:c16="http://schemas.microsoft.com/office/drawing/2014/chart" uri="{C3380CC4-5D6E-409C-BE32-E72D297353CC}">
                <c16:uniqueId val="{00000001-DB3B-47A2-8979-4A1915C0D2F1}"/>
              </c:ext>
            </c:extLst>
          </c:dPt>
          <c:dPt>
            <c:idx val="1"/>
            <c:bubble3D val="0"/>
            <c:spPr>
              <a:solidFill>
                <a:srgbClr val="FFC000"/>
              </a:solidFill>
            </c:spPr>
            <c:extLst>
              <c:ext xmlns:c16="http://schemas.microsoft.com/office/drawing/2014/chart" uri="{C3380CC4-5D6E-409C-BE32-E72D297353CC}">
                <c16:uniqueId val="{00000003-DB3B-47A2-8979-4A1915C0D2F1}"/>
              </c:ext>
            </c:extLst>
          </c:dPt>
          <c:dPt>
            <c:idx val="2"/>
            <c:bubble3D val="0"/>
            <c:spPr>
              <a:solidFill>
                <a:schemeClr val="accent1"/>
              </a:solidFill>
            </c:spPr>
            <c:extLst>
              <c:ext xmlns:c16="http://schemas.microsoft.com/office/drawing/2014/chart" uri="{C3380CC4-5D6E-409C-BE32-E72D297353CC}">
                <c16:uniqueId val="{00000005-DB3B-47A2-8979-4A1915C0D2F1}"/>
              </c:ext>
            </c:extLst>
          </c:dPt>
          <c:dPt>
            <c:idx val="3"/>
            <c:bubble3D val="0"/>
            <c:spPr>
              <a:solidFill>
                <a:srgbClr val="7030A0"/>
              </a:solidFill>
            </c:spPr>
            <c:extLst>
              <c:ext xmlns:c16="http://schemas.microsoft.com/office/drawing/2014/chart" uri="{C3380CC4-5D6E-409C-BE32-E72D297353CC}">
                <c16:uniqueId val="{00000007-DB3B-47A2-8979-4A1915C0D2F1}"/>
              </c:ext>
            </c:extLst>
          </c:dPt>
          <c:dLbls>
            <c:dLbl>
              <c:idx val="0"/>
              <c:layout>
                <c:manualLayout>
                  <c:x val="8.0450005148800324E-2"/>
                  <c:y val="0"/>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323550612707238"/>
                      <c:h val="0.25230557864307063"/>
                    </c:manualLayout>
                  </c15:layout>
                </c:ext>
                <c:ext xmlns:c16="http://schemas.microsoft.com/office/drawing/2014/chart" uri="{C3380CC4-5D6E-409C-BE32-E72D297353CC}">
                  <c16:uniqueId val="{00000001-DB3B-47A2-8979-4A1915C0D2F1}"/>
                </c:ext>
              </c:extLst>
            </c:dLbl>
            <c:dLbl>
              <c:idx val="1"/>
              <c:layout>
                <c:manualLayout>
                  <c:x val="2.5744001647616012E-2"/>
                  <c:y val="-2.034956850445321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B3B-47A2-8979-4A1915C0D2F1}"/>
                </c:ext>
              </c:extLst>
            </c:dLbl>
            <c:dLbl>
              <c:idx val="2"/>
              <c:layout>
                <c:manualLayout>
                  <c:x val="5.9985234403839065E-2"/>
                  <c:y val="-1.162832485968765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056170788728929"/>
                      <c:h val="0.25230557864307063"/>
                    </c:manualLayout>
                  </c15:layout>
                </c:ext>
                <c:ext xmlns:c16="http://schemas.microsoft.com/office/drawing/2014/chart" uri="{C3380CC4-5D6E-409C-BE32-E72D297353CC}">
                  <c16:uniqueId val="{00000005-DB3B-47A2-8979-4A1915C0D2F1}"/>
                </c:ext>
              </c:extLst>
            </c:dLbl>
            <c:dLbl>
              <c:idx val="3"/>
              <c:layout>
                <c:manualLayout>
                  <c:x val="-0.28608342561830935"/>
                  <c:y val="-5.8141624298438822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1616069793601381"/>
                      <c:h val="0.25230557864307063"/>
                    </c:manualLayout>
                  </c15:layout>
                </c:ext>
                <c:ext xmlns:c16="http://schemas.microsoft.com/office/drawing/2014/chart" uri="{C3380CC4-5D6E-409C-BE32-E72D297353CC}">
                  <c16:uniqueId val="{00000007-DB3B-47A2-8979-4A1915C0D2F1}"/>
                </c:ext>
              </c:extLst>
            </c:dLbl>
            <c:dLbl>
              <c:idx val="5"/>
              <c:layout>
                <c:manualLayout>
                  <c:x val="-0.1153562200073828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B3B-47A2-8979-4A1915C0D2F1}"/>
                </c:ext>
              </c:extLst>
            </c:dLbl>
            <c:spPr>
              <a:noFill/>
              <a:ln>
                <a:noFill/>
              </a:ln>
              <a:effectLst/>
            </c:spPr>
            <c:txPr>
              <a:bodyPr wrap="square" lIns="38100" tIns="19050" rIns="38100" bIns="19050" anchor="ctr">
                <a:spAutoFit/>
              </a:bodyPr>
              <a:lstStyle/>
              <a:p>
                <a:pPr>
                  <a:defRPr sz="2000" b="1">
                    <a:latin typeface="Sakkal Majalla" panose="02000000000000000000" pitchFamily="2" charset="-78"/>
                    <a:cs typeface="Sakkal Majalla" panose="02000000000000000000" pitchFamily="2" charset="-78"/>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ورقة1!$A$181:$A$186</c:f>
              <c:strCache>
                <c:ptCount val="6"/>
                <c:pt idx="0">
                  <c:v>عدم تقبل رائحة أو طعم مياه الشبكة</c:v>
                </c:pt>
                <c:pt idx="1">
                  <c:v>الخوف من عدم جودة مياه الشبكة</c:v>
                </c:pt>
                <c:pt idx="2">
                  <c:v>عدم انتظام توفر مياه الشبكة</c:v>
                </c:pt>
                <c:pt idx="3">
                  <c:v>الاعتقاد بعدم نظافة الخزان المنزلي</c:v>
                </c:pt>
                <c:pt idx="4">
                  <c:v>سهولة الحصول على المياه المعبأة</c:v>
                </c:pt>
                <c:pt idx="5">
                  <c:v>الحملات الإعلانية</c:v>
                </c:pt>
              </c:strCache>
            </c:strRef>
          </c:cat>
          <c:val>
            <c:numRef>
              <c:f>ورقة1!$B$181:$B$186</c:f>
              <c:numCache>
                <c:formatCode>General</c:formatCode>
                <c:ptCount val="6"/>
                <c:pt idx="0">
                  <c:v>21</c:v>
                </c:pt>
                <c:pt idx="1">
                  <c:v>16</c:v>
                </c:pt>
                <c:pt idx="2">
                  <c:v>4</c:v>
                </c:pt>
                <c:pt idx="3">
                  <c:v>20</c:v>
                </c:pt>
                <c:pt idx="4">
                  <c:v>34</c:v>
                </c:pt>
                <c:pt idx="5">
                  <c:v>5</c:v>
                </c:pt>
              </c:numCache>
            </c:numRef>
          </c:val>
          <c:extLst>
            <c:ext xmlns:c16="http://schemas.microsoft.com/office/drawing/2014/chart" uri="{C3380CC4-5D6E-409C-BE32-E72D297353CC}">
              <c16:uniqueId val="{00000008-DB3B-47A2-8979-4A1915C0D2F1}"/>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7030A0"/>
              </a:solidFill>
            </c:spPr>
            <c:extLst>
              <c:ext xmlns:c16="http://schemas.microsoft.com/office/drawing/2014/chart" uri="{C3380CC4-5D6E-409C-BE32-E72D297353CC}">
                <c16:uniqueId val="{00000001-3CC8-4D1E-8E7F-5BA20A93E885}"/>
              </c:ext>
            </c:extLst>
          </c:dPt>
          <c:dPt>
            <c:idx val="1"/>
            <c:bubble3D val="0"/>
            <c:spPr>
              <a:solidFill>
                <a:srgbClr val="FFC000"/>
              </a:solidFill>
            </c:spPr>
            <c:extLst>
              <c:ext xmlns:c16="http://schemas.microsoft.com/office/drawing/2014/chart" uri="{C3380CC4-5D6E-409C-BE32-E72D297353CC}">
                <c16:uniqueId val="{00000003-3CC8-4D1E-8E7F-5BA20A93E885}"/>
              </c:ext>
            </c:extLst>
          </c:dPt>
          <c:dPt>
            <c:idx val="2"/>
            <c:bubble3D val="0"/>
            <c:spPr>
              <a:solidFill>
                <a:srgbClr val="C00000"/>
              </a:solidFill>
            </c:spPr>
            <c:extLst>
              <c:ext xmlns:c16="http://schemas.microsoft.com/office/drawing/2014/chart" uri="{C3380CC4-5D6E-409C-BE32-E72D297353CC}">
                <c16:uniqueId val="{00000005-3CC8-4D1E-8E7F-5BA20A93E885}"/>
              </c:ext>
            </c:extLst>
          </c:dPt>
          <c:dPt>
            <c:idx val="3"/>
            <c:bubble3D val="0"/>
            <c:spPr>
              <a:solidFill>
                <a:srgbClr val="00B0F0"/>
              </a:solidFill>
            </c:spPr>
            <c:extLst>
              <c:ext xmlns:c16="http://schemas.microsoft.com/office/drawing/2014/chart" uri="{C3380CC4-5D6E-409C-BE32-E72D297353CC}">
                <c16:uniqueId val="{00000007-3CC8-4D1E-8E7F-5BA20A93E885}"/>
              </c:ext>
            </c:extLst>
          </c:dPt>
          <c:dLbls>
            <c:dLbl>
              <c:idx val="0"/>
              <c:layout>
                <c:manualLayout>
                  <c:x val="0.21804971406548096"/>
                  <c:y val="0"/>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5022157974169243"/>
                      <c:h val="0.31786478836936849"/>
                    </c:manualLayout>
                  </c15:layout>
                </c:ext>
                <c:ext xmlns:c16="http://schemas.microsoft.com/office/drawing/2014/chart" uri="{C3380CC4-5D6E-409C-BE32-E72D297353CC}">
                  <c16:uniqueId val="{00000001-3CC8-4D1E-8E7F-5BA20A93E885}"/>
                </c:ext>
              </c:extLst>
            </c:dLbl>
            <c:dLbl>
              <c:idx val="1"/>
              <c:layout>
                <c:manualLayout>
                  <c:x val="4.574472044692952E-3"/>
                  <c:y val="0.29671208790877518"/>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325882506906734"/>
                      <c:h val="0.43544854057520843"/>
                    </c:manualLayout>
                  </c15:layout>
                </c:ext>
                <c:ext xmlns:c16="http://schemas.microsoft.com/office/drawing/2014/chart" uri="{C3380CC4-5D6E-409C-BE32-E72D297353CC}">
                  <c16:uniqueId val="{00000003-3CC8-4D1E-8E7F-5BA20A93E885}"/>
                </c:ext>
              </c:extLst>
            </c:dLbl>
            <c:dLbl>
              <c:idx val="2"/>
              <c:layout>
                <c:manualLayout>
                  <c:x val="-0.10063838498324496"/>
                  <c:y val="-5.264246720962131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CC8-4D1E-8E7F-5BA20A93E885}"/>
                </c:ext>
              </c:extLst>
            </c:dLbl>
            <c:dLbl>
              <c:idx val="3"/>
              <c:layout>
                <c:manualLayout>
                  <c:x val="-0.15858169754935567"/>
                  <c:y val="9.571357674476617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CC8-4D1E-8E7F-5BA20A93E885}"/>
                </c:ext>
              </c:extLst>
            </c:dLbl>
            <c:spPr>
              <a:noFill/>
              <a:ln>
                <a:noFill/>
              </a:ln>
              <a:effectLst/>
            </c:spPr>
            <c:txPr>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ورقة1!$A$206:$A$209</c:f>
              <c:strCache>
                <c:ptCount val="4"/>
                <c:pt idx="0">
                  <c:v>مياه الحنفية</c:v>
                </c:pt>
                <c:pt idx="1">
                  <c:v>فلتر على الحنفية</c:v>
                </c:pt>
                <c:pt idx="2">
                  <c:v>مياه معبأة</c:v>
                </c:pt>
                <c:pt idx="3">
                  <c:v>أي مصدر</c:v>
                </c:pt>
              </c:strCache>
            </c:strRef>
          </c:cat>
          <c:val>
            <c:numRef>
              <c:f>ورقة1!$B$206:$B$209</c:f>
              <c:numCache>
                <c:formatCode>General</c:formatCode>
                <c:ptCount val="4"/>
                <c:pt idx="0">
                  <c:v>1</c:v>
                </c:pt>
                <c:pt idx="1">
                  <c:v>26</c:v>
                </c:pt>
                <c:pt idx="2">
                  <c:v>60</c:v>
                </c:pt>
                <c:pt idx="3">
                  <c:v>11</c:v>
                </c:pt>
              </c:numCache>
            </c:numRef>
          </c:val>
          <c:extLst>
            <c:ext xmlns:c16="http://schemas.microsoft.com/office/drawing/2014/chart" uri="{C3380CC4-5D6E-409C-BE32-E72D297353CC}">
              <c16:uniqueId val="{00000008-3CC8-4D1E-8E7F-5BA20A93E88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spPr>
            <a:solidFill>
              <a:srgbClr val="C00000"/>
            </a:solidFill>
          </c:spPr>
          <c:dPt>
            <c:idx val="0"/>
            <c:bubble3D val="0"/>
            <c:spPr>
              <a:solidFill>
                <a:srgbClr val="FFC000"/>
              </a:solidFill>
            </c:spPr>
            <c:extLst>
              <c:ext xmlns:c16="http://schemas.microsoft.com/office/drawing/2014/chart" uri="{C3380CC4-5D6E-409C-BE32-E72D297353CC}">
                <c16:uniqueId val="{00000001-A125-4845-A927-38D867D55E8E}"/>
              </c:ext>
            </c:extLst>
          </c:dPt>
          <c:dPt>
            <c:idx val="1"/>
            <c:bubble3D val="0"/>
            <c:spPr>
              <a:solidFill>
                <a:srgbClr val="0070C0"/>
              </a:solidFill>
            </c:spPr>
            <c:extLst>
              <c:ext xmlns:c16="http://schemas.microsoft.com/office/drawing/2014/chart" uri="{C3380CC4-5D6E-409C-BE32-E72D297353CC}">
                <c16:uniqueId val="{00000003-A125-4845-A927-38D867D55E8E}"/>
              </c:ext>
            </c:extLst>
          </c:dPt>
          <c:dLbls>
            <c:dLbl>
              <c:idx val="0"/>
              <c:layout>
                <c:manualLayout>
                  <c:x val="0.13718508088346915"/>
                  <c:y val="3.32938727634433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070441336205457"/>
                      <c:h val="0.50596889493426656"/>
                    </c:manualLayout>
                  </c15:layout>
                </c:ext>
                <c:ext xmlns:c16="http://schemas.microsoft.com/office/drawing/2014/chart" uri="{C3380CC4-5D6E-409C-BE32-E72D297353CC}">
                  <c16:uniqueId val="{00000001-A125-4845-A927-38D867D55E8E}"/>
                </c:ext>
              </c:extLst>
            </c:dLbl>
            <c:dLbl>
              <c:idx val="1"/>
              <c:layout>
                <c:manualLayout>
                  <c:x val="0"/>
                  <c:y val="4.280635433769159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132419162282585"/>
                      <c:h val="0.43938152391452839"/>
                    </c:manualLayout>
                  </c15:layout>
                </c:ext>
                <c:ext xmlns:c16="http://schemas.microsoft.com/office/drawing/2014/chart" uri="{C3380CC4-5D6E-409C-BE32-E72D297353CC}">
                  <c16:uniqueId val="{00000003-A125-4845-A927-38D867D55E8E}"/>
                </c:ext>
              </c:extLst>
            </c:dLbl>
            <c:spPr>
              <a:noFill/>
              <a:ln>
                <a:noFill/>
              </a:ln>
              <a:effectLst/>
            </c:spPr>
            <c:txPr>
              <a:bodyPr/>
              <a:lstStyle/>
              <a:p>
                <a:pPr>
                  <a:defRPr sz="1600"/>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ورقة1!$A$223:$A$225</c:f>
              <c:strCache>
                <c:ptCount val="3"/>
                <c:pt idx="0">
                  <c:v>مياه الحنفية بالفلتر أكثر سلامة من المياه المعبأة</c:v>
                </c:pt>
                <c:pt idx="1">
                  <c:v>مياه الحنفية والمياه المعبأة متساويان في السلامة</c:v>
                </c:pt>
                <c:pt idx="2">
                  <c:v>المياه المعبأة اكثر سلامة من مياه الحنفية بالفلتر</c:v>
                </c:pt>
              </c:strCache>
            </c:strRef>
          </c:cat>
          <c:val>
            <c:numRef>
              <c:f>ورقة1!$B$223:$B$225</c:f>
              <c:numCache>
                <c:formatCode>General</c:formatCode>
                <c:ptCount val="3"/>
                <c:pt idx="0">
                  <c:v>17</c:v>
                </c:pt>
                <c:pt idx="1">
                  <c:v>28</c:v>
                </c:pt>
                <c:pt idx="2">
                  <c:v>55</c:v>
                </c:pt>
              </c:numCache>
            </c:numRef>
          </c:val>
          <c:extLst>
            <c:ext xmlns:c16="http://schemas.microsoft.com/office/drawing/2014/chart" uri="{C3380CC4-5D6E-409C-BE32-E72D297353CC}">
              <c16:uniqueId val="{00000005-A125-4845-A927-38D867D55E8E}"/>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600">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0"/>
            <c:bubble3D val="0"/>
            <c:spPr>
              <a:solidFill>
                <a:srgbClr val="7030A0"/>
              </a:solidFill>
            </c:spPr>
            <c:extLst>
              <c:ext xmlns:c16="http://schemas.microsoft.com/office/drawing/2014/chart" uri="{C3380CC4-5D6E-409C-BE32-E72D297353CC}">
                <c16:uniqueId val="{00000001-7052-4FCA-9F26-D454025A6A8A}"/>
              </c:ext>
            </c:extLst>
          </c:dPt>
          <c:dPt>
            <c:idx val="2"/>
            <c:bubble3D val="0"/>
            <c:spPr>
              <a:solidFill>
                <a:srgbClr val="C00000"/>
              </a:solidFill>
            </c:spPr>
            <c:extLst>
              <c:ext xmlns:c16="http://schemas.microsoft.com/office/drawing/2014/chart" uri="{C3380CC4-5D6E-409C-BE32-E72D297353CC}">
                <c16:uniqueId val="{00000003-7052-4FCA-9F26-D454025A6A8A}"/>
              </c:ext>
            </c:extLst>
          </c:dPt>
          <c:dPt>
            <c:idx val="3"/>
            <c:bubble3D val="0"/>
            <c:spPr>
              <a:solidFill>
                <a:schemeClr val="accent2">
                  <a:lumMod val="40000"/>
                  <a:lumOff val="60000"/>
                </a:schemeClr>
              </a:solidFill>
            </c:spPr>
            <c:extLst>
              <c:ext xmlns:c16="http://schemas.microsoft.com/office/drawing/2014/chart" uri="{C3380CC4-5D6E-409C-BE32-E72D297353CC}">
                <c16:uniqueId val="{00000005-7052-4FCA-9F26-D454025A6A8A}"/>
              </c:ext>
            </c:extLst>
          </c:dPt>
          <c:dPt>
            <c:idx val="5"/>
            <c:bubble3D val="0"/>
            <c:spPr>
              <a:solidFill>
                <a:srgbClr val="92D050"/>
              </a:solidFill>
            </c:spPr>
            <c:extLst>
              <c:ext xmlns:c16="http://schemas.microsoft.com/office/drawing/2014/chart" uri="{C3380CC4-5D6E-409C-BE32-E72D297353CC}">
                <c16:uniqueId val="{00000007-7052-4FCA-9F26-D454025A6A8A}"/>
              </c:ext>
            </c:extLst>
          </c:dPt>
          <c:dPt>
            <c:idx val="6"/>
            <c:bubble3D val="0"/>
            <c:spPr>
              <a:solidFill>
                <a:srgbClr val="FFC000"/>
              </a:solidFill>
            </c:spPr>
            <c:extLst>
              <c:ext xmlns:c16="http://schemas.microsoft.com/office/drawing/2014/chart" uri="{C3380CC4-5D6E-409C-BE32-E72D297353CC}">
                <c16:uniqueId val="{00000009-7052-4FCA-9F26-D454025A6A8A}"/>
              </c:ext>
            </c:extLst>
          </c:dPt>
          <c:dLbls>
            <c:dLbl>
              <c:idx val="0"/>
              <c:layout>
                <c:manualLayout>
                  <c:x val="4.6872147154660926E-2"/>
                  <c:y val="-5.5511151231257827E-17"/>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246686004593426"/>
                      <c:h val="0.42401386073918151"/>
                    </c:manualLayout>
                  </c15:layout>
                </c:ext>
                <c:ext xmlns:c16="http://schemas.microsoft.com/office/drawing/2014/chart" uri="{C3380CC4-5D6E-409C-BE32-E72D297353CC}">
                  <c16:uniqueId val="{00000001-7052-4FCA-9F26-D454025A6A8A}"/>
                </c:ext>
              </c:extLst>
            </c:dLbl>
            <c:dLbl>
              <c:idx val="1"/>
              <c:layout>
                <c:manualLayout>
                  <c:x val="2.4814666140702747E-2"/>
                  <c:y val="0.123926978133339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7052-4FCA-9F26-D454025A6A8A}"/>
                </c:ext>
              </c:extLst>
            </c:dLbl>
            <c:dLbl>
              <c:idx val="2"/>
              <c:layout>
                <c:manualLayout>
                  <c:x val="6.6172443041874265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052-4FCA-9F26-D454025A6A8A}"/>
                </c:ext>
              </c:extLst>
            </c:dLbl>
            <c:dLbl>
              <c:idx val="3"/>
              <c:layout>
                <c:manualLayout>
                  <c:x val="-5.2386517408150458E-2"/>
                  <c:y val="-1.835955231605038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052-4FCA-9F26-D454025A6A8A}"/>
                </c:ext>
              </c:extLst>
            </c:dLbl>
            <c:dLbl>
              <c:idx val="4"/>
              <c:layout>
                <c:manualLayout>
                  <c:x val="-2.0678888450585721E-2"/>
                  <c:y val="0.105567425817289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0463828010699611"/>
                      <c:h val="0.21889176248810965"/>
                    </c:manualLayout>
                  </c15:layout>
                </c:ext>
                <c:ext xmlns:c16="http://schemas.microsoft.com/office/drawing/2014/chart" uri="{C3380CC4-5D6E-409C-BE32-E72D297353CC}">
                  <c16:uniqueId val="{0000000B-7052-4FCA-9F26-D454025A6A8A}"/>
                </c:ext>
              </c:extLst>
            </c:dLbl>
            <c:dLbl>
              <c:idx val="5"/>
              <c:layout>
                <c:manualLayout>
                  <c:x val="-7.0118352519428065E-2"/>
                  <c:y val="0.16295523590367614"/>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899790215119056"/>
                      <c:h val="0.3214529923179007"/>
                    </c:manualLayout>
                  </c15:layout>
                </c:ext>
                <c:ext xmlns:c16="http://schemas.microsoft.com/office/drawing/2014/chart" uri="{C3380CC4-5D6E-409C-BE32-E72D297353CC}">
                  <c16:uniqueId val="{00000007-7052-4FCA-9F26-D454025A6A8A}"/>
                </c:ext>
              </c:extLst>
            </c:dLbl>
            <c:dLbl>
              <c:idx val="6"/>
              <c:layout>
                <c:manualLayout>
                  <c:x val="4.9519747973423227E-2"/>
                  <c:y val="-0.10097753773827667"/>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4874266930690662"/>
                      <c:h val="0.22205878526262829"/>
                    </c:manualLayout>
                  </c15:layout>
                </c:ext>
                <c:ext xmlns:c16="http://schemas.microsoft.com/office/drawing/2014/chart" uri="{C3380CC4-5D6E-409C-BE32-E72D297353CC}">
                  <c16:uniqueId val="{00000009-7052-4FCA-9F26-D454025A6A8A}"/>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ورقة1!$A$229:$A$235</c:f>
              <c:strCache>
                <c:ptCount val="7"/>
                <c:pt idx="0">
                  <c:v>لا أعتقد أنه أكثر صحة من المياه المنزلية او المفلترة</c:v>
                </c:pt>
                <c:pt idx="1">
                  <c:v>مناسب لمرضى الكلية</c:v>
                </c:pt>
                <c:pt idx="2">
                  <c:v>صوديوم قليل</c:v>
                </c:pt>
                <c:pt idx="3">
                  <c:v>مناسب لمرضى ضغط الدم</c:v>
                </c:pt>
                <c:pt idx="4">
                  <c:v>معادن متوازنة</c:v>
                </c:pt>
                <c:pt idx="5">
                  <c:v>مناسب لمرضى السكر</c:v>
                </c:pt>
                <c:pt idx="6">
                  <c:v>درجة الحموضة مناسبة</c:v>
                </c:pt>
              </c:strCache>
            </c:strRef>
          </c:cat>
          <c:val>
            <c:numRef>
              <c:f>ورقة1!$B$229:$B$235</c:f>
              <c:numCache>
                <c:formatCode>General</c:formatCode>
                <c:ptCount val="7"/>
                <c:pt idx="0">
                  <c:v>22</c:v>
                </c:pt>
                <c:pt idx="1">
                  <c:v>2.5</c:v>
                </c:pt>
                <c:pt idx="2">
                  <c:v>36</c:v>
                </c:pt>
                <c:pt idx="3">
                  <c:v>1</c:v>
                </c:pt>
                <c:pt idx="4">
                  <c:v>27</c:v>
                </c:pt>
                <c:pt idx="5">
                  <c:v>0.5</c:v>
                </c:pt>
                <c:pt idx="6">
                  <c:v>11</c:v>
                </c:pt>
              </c:numCache>
            </c:numRef>
          </c:val>
          <c:extLst>
            <c:ext xmlns:c16="http://schemas.microsoft.com/office/drawing/2014/chart" uri="{C3380CC4-5D6E-409C-BE32-E72D297353CC}">
              <c16:uniqueId val="{0000000A-7052-4FCA-9F26-D454025A6A8A}"/>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600">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Pt>
            <c:idx val="1"/>
            <c:bubble3D val="0"/>
            <c:spPr>
              <a:solidFill>
                <a:srgbClr val="C00000"/>
              </a:solidFill>
            </c:spPr>
            <c:extLst>
              <c:ext xmlns:c16="http://schemas.microsoft.com/office/drawing/2014/chart" uri="{C3380CC4-5D6E-409C-BE32-E72D297353CC}">
                <c16:uniqueId val="{00000001-5A36-480E-8999-EF9B6647B6C2}"/>
              </c:ext>
            </c:extLst>
          </c:dPt>
          <c:dPt>
            <c:idx val="2"/>
            <c:bubble3D val="0"/>
            <c:spPr>
              <a:solidFill>
                <a:schemeClr val="accent2">
                  <a:lumMod val="75000"/>
                </a:schemeClr>
              </a:solidFill>
            </c:spPr>
            <c:extLst>
              <c:ext xmlns:c16="http://schemas.microsoft.com/office/drawing/2014/chart" uri="{C3380CC4-5D6E-409C-BE32-E72D297353CC}">
                <c16:uniqueId val="{00000003-5A36-480E-8999-EF9B6647B6C2}"/>
              </c:ext>
            </c:extLst>
          </c:dPt>
          <c:dLbls>
            <c:dLbl>
              <c:idx val="1"/>
              <c:layout>
                <c:manualLayout>
                  <c:x val="0.3641496127858902"/>
                  <c:y val="-5.8141624298437755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7451609385249459"/>
                      <c:h val="0.33350035697583896"/>
                    </c:manualLayout>
                  </c15:layout>
                </c:ext>
                <c:ext xmlns:c16="http://schemas.microsoft.com/office/drawing/2014/chart" uri="{C3380CC4-5D6E-409C-BE32-E72D297353CC}">
                  <c16:uniqueId val="{00000001-5A36-480E-8999-EF9B6647B6C2}"/>
                </c:ext>
              </c:extLst>
            </c:dLbl>
            <c:dLbl>
              <c:idx val="2"/>
              <c:layout>
                <c:manualLayout>
                  <c:x val="-2.1238852036451875E-2"/>
                  <c:y val="0.1337257358864068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387292760786733"/>
                      <c:h val="0.25230557864307063"/>
                    </c:manualLayout>
                  </c15:layout>
                </c:ext>
                <c:ext xmlns:c16="http://schemas.microsoft.com/office/drawing/2014/chart" uri="{C3380CC4-5D6E-409C-BE32-E72D297353CC}">
                  <c16:uniqueId val="{00000003-5A36-480E-8999-EF9B6647B6C2}"/>
                </c:ext>
              </c:extLst>
            </c:dLbl>
            <c:dLbl>
              <c:idx val="3"/>
              <c:layout>
                <c:manualLayout>
                  <c:x val="-0.10104510511255602"/>
                  <c:y val="0"/>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484257036220797"/>
                      <c:h val="0.25230557864307063"/>
                    </c:manualLayout>
                  </c15:layout>
                </c:ext>
                <c:ext xmlns:c16="http://schemas.microsoft.com/office/drawing/2014/chart" uri="{C3380CC4-5D6E-409C-BE32-E72D297353CC}">
                  <c16:uniqueId val="{00000006-5A36-480E-8999-EF9B6647B6C2}"/>
                </c:ext>
              </c:extLst>
            </c:dLbl>
            <c:spPr>
              <a:noFill/>
              <a:ln>
                <a:noFill/>
              </a:ln>
              <a:effectLst/>
            </c:spPr>
            <c:txPr>
              <a:bodyPr wrap="square" lIns="38100" tIns="19050" rIns="38100" bIns="19050" anchor="ctr">
                <a:spAutoFit/>
              </a:bodyPr>
              <a:lstStyle/>
              <a:p>
                <a:pPr>
                  <a:defRPr sz="2000" b="1">
                    <a:latin typeface="Sakkal Majalla" panose="02000000000000000000" pitchFamily="2" charset="-78"/>
                    <a:cs typeface="Sakkal Majalla" panose="02000000000000000000" pitchFamily="2" charset="-78"/>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ورقة1!$A$217:$A$220</c:f>
              <c:strCache>
                <c:ptCount val="4"/>
                <c:pt idx="0">
                  <c:v>سلوك طبيعي وضروري لأسلوب الحياة المتقدمة</c:v>
                </c:pt>
                <c:pt idx="1">
                  <c:v>سلوك لا مفر منه بسبب ازدياد عدم التيقن من سلامة المياه المنزلية</c:v>
                </c:pt>
                <c:pt idx="2">
                  <c:v>سلوك لا مفر منه بسبب عدم صلاحية المياه المنزلية</c:v>
                </c:pt>
                <c:pt idx="3">
                  <c:v>سلوك غير مرغوب به بسبب تأثيره على البيئة</c:v>
                </c:pt>
              </c:strCache>
            </c:strRef>
          </c:cat>
          <c:val>
            <c:numRef>
              <c:f>ورقة1!$B$217:$B$220</c:f>
              <c:numCache>
                <c:formatCode>General</c:formatCode>
                <c:ptCount val="4"/>
                <c:pt idx="0">
                  <c:v>34</c:v>
                </c:pt>
                <c:pt idx="1">
                  <c:v>35</c:v>
                </c:pt>
                <c:pt idx="2">
                  <c:v>23</c:v>
                </c:pt>
                <c:pt idx="3">
                  <c:v>8</c:v>
                </c:pt>
              </c:numCache>
            </c:numRef>
          </c:val>
          <c:extLst>
            <c:ext xmlns:c16="http://schemas.microsoft.com/office/drawing/2014/chart" uri="{C3380CC4-5D6E-409C-BE32-E72D297353CC}">
              <c16:uniqueId val="{00000004-5A36-480E-8999-EF9B6647B6C2}"/>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Lbls>
            <c:dLbl>
              <c:idx val="0"/>
              <c:layout>
                <c:manualLayout>
                  <c:x val="7.5442414452345452E-2"/>
                  <c:y val="0.1637776158376728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EBE9-4059-8FBD-7FA63F5265DF}"/>
                </c:ext>
              </c:extLst>
            </c:dLbl>
            <c:dLbl>
              <c:idx val="1"/>
              <c:layout>
                <c:manualLayout>
                  <c:x val="0.10236562802660183"/>
                  <c:y val="-4.695545368029736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BE9-4059-8FBD-7FA63F5265DF}"/>
                </c:ext>
              </c:extLst>
            </c:dLbl>
            <c:dLbl>
              <c:idx val="2"/>
              <c:layout>
                <c:manualLayout>
                  <c:x val="-5.1583537326538281E-2"/>
                  <c:y val="4.161298019565736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EBE9-4059-8FBD-7FA63F5265DF}"/>
                </c:ext>
              </c:extLst>
            </c:dLbl>
            <c:dLbl>
              <c:idx val="3"/>
              <c:layout>
                <c:manualLayout>
                  <c:x val="-7.9934627686247983E-2"/>
                  <c:y val="6.5724170842281077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BE9-4059-8FBD-7FA63F5265DF}"/>
                </c:ext>
              </c:extLst>
            </c:dLbl>
            <c:spPr>
              <a:noFill/>
              <a:ln>
                <a:noFill/>
              </a:ln>
              <a:effectLst/>
            </c:spPr>
            <c:txPr>
              <a:bodyPr wrap="square" lIns="38100" tIns="19050" rIns="38100" bIns="19050" anchor="ctr">
                <a:spAutoFit/>
              </a:bodyPr>
              <a:lstStyle/>
              <a:p>
                <a:pPr>
                  <a:defRPr sz="2000" b="1">
                    <a:latin typeface="Sakkal Majalla" panose="02000000000000000000" pitchFamily="2" charset="-78"/>
                    <a:cs typeface="Sakkal Majalla" panose="02000000000000000000" pitchFamily="2" charset="-78"/>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ورقة1!$A$206:$A$210</c:f>
              <c:strCache>
                <c:ptCount val="5"/>
                <c:pt idx="0">
                  <c:v>أوافق بشدة</c:v>
                </c:pt>
                <c:pt idx="1">
                  <c:v>أوافق </c:v>
                </c:pt>
                <c:pt idx="2">
                  <c:v>لا أعلم</c:v>
                </c:pt>
                <c:pt idx="3">
                  <c:v>لا أوافق</c:v>
                </c:pt>
                <c:pt idx="4">
                  <c:v>لا أوافق بشدة</c:v>
                </c:pt>
              </c:strCache>
            </c:strRef>
          </c:cat>
          <c:val>
            <c:numRef>
              <c:f>ورقة1!$B$206:$B$210</c:f>
              <c:numCache>
                <c:formatCode>General</c:formatCode>
                <c:ptCount val="5"/>
                <c:pt idx="0">
                  <c:v>27.4</c:v>
                </c:pt>
                <c:pt idx="1">
                  <c:v>29.2</c:v>
                </c:pt>
                <c:pt idx="2">
                  <c:v>22.1</c:v>
                </c:pt>
                <c:pt idx="3">
                  <c:v>16.8</c:v>
                </c:pt>
                <c:pt idx="4">
                  <c:v>4.4000000000000004</c:v>
                </c:pt>
              </c:numCache>
            </c:numRef>
          </c:val>
          <c:extLst>
            <c:ext xmlns:c16="http://schemas.microsoft.com/office/drawing/2014/chart" uri="{C3380CC4-5D6E-409C-BE32-E72D297353CC}">
              <c16:uniqueId val="{00000004-EBE9-4059-8FBD-7FA63F5265DF}"/>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33943" cy="353888"/>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5273003" y="1"/>
            <a:ext cx="4033943" cy="353888"/>
          </a:xfrm>
          <a:prstGeom prst="rect">
            <a:avLst/>
          </a:prstGeom>
        </p:spPr>
        <p:txBody>
          <a:bodyPr vert="horz" lIns="93497" tIns="46749" rIns="93497" bIns="46749" rtlCol="0"/>
          <a:lstStyle>
            <a:lvl1pPr algn="r">
              <a:defRPr sz="1200"/>
            </a:lvl1pPr>
          </a:lstStyle>
          <a:p>
            <a:fld id="{D53C673F-DC53-47E4-873B-1FA6A2D85F02}" type="datetimeFigureOut">
              <a:rPr lang="en-US" smtClean="0"/>
              <a:t>1/8/25</a:t>
            </a:fld>
            <a:endParaRPr lang="en-US"/>
          </a:p>
        </p:txBody>
      </p:sp>
      <p:sp>
        <p:nvSpPr>
          <p:cNvPr id="4" name="Footer Placeholder 3"/>
          <p:cNvSpPr>
            <a:spLocks noGrp="1"/>
          </p:cNvSpPr>
          <p:nvPr>
            <p:ph type="ftr" sz="quarter" idx="2"/>
          </p:nvPr>
        </p:nvSpPr>
        <p:spPr>
          <a:xfrm>
            <a:off x="0" y="6699376"/>
            <a:ext cx="4033943" cy="353887"/>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99376"/>
            <a:ext cx="4033943" cy="353887"/>
          </a:xfrm>
          <a:prstGeom prst="rect">
            <a:avLst/>
          </a:prstGeom>
        </p:spPr>
        <p:txBody>
          <a:bodyPr vert="horz" lIns="93497" tIns="46749" rIns="93497" bIns="46749" rtlCol="0" anchor="b"/>
          <a:lstStyle>
            <a:lvl1pPr algn="r">
              <a:defRPr sz="1200"/>
            </a:lvl1pPr>
          </a:lstStyle>
          <a:p>
            <a:fld id="{2C5A4D3E-C089-4523-80B0-A993B9FAE5A3}" type="slidenum">
              <a:rPr lang="en-US" smtClean="0"/>
              <a:t>‹#›</a:t>
            </a:fld>
            <a:endParaRPr lang="en-US"/>
          </a:p>
        </p:txBody>
      </p:sp>
    </p:spTree>
    <p:extLst>
      <p:ext uri="{BB962C8B-B14F-4D97-AF65-F5344CB8AC3E}">
        <p14:creationId xmlns:p14="http://schemas.microsoft.com/office/powerpoint/2010/main" val="3739180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33943" cy="353888"/>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5273003" y="1"/>
            <a:ext cx="4033943" cy="353888"/>
          </a:xfrm>
          <a:prstGeom prst="rect">
            <a:avLst/>
          </a:prstGeom>
        </p:spPr>
        <p:txBody>
          <a:bodyPr vert="horz" lIns="93497" tIns="46749" rIns="93497" bIns="46749" rtlCol="0"/>
          <a:lstStyle>
            <a:lvl1pPr algn="r">
              <a:defRPr sz="1200"/>
            </a:lvl1pPr>
          </a:lstStyle>
          <a:p>
            <a:fld id="{775CE16D-AD45-487E-8988-A13026FCFBA5}" type="datetimeFigureOut">
              <a:rPr lang="en-US" smtClean="0"/>
              <a:pPr/>
              <a:t>1/8/25</a:t>
            </a:fld>
            <a:endParaRPr lang="en-US"/>
          </a:p>
        </p:txBody>
      </p:sp>
      <p:sp>
        <p:nvSpPr>
          <p:cNvPr id="4" name="Slide Image Placeholder 3"/>
          <p:cNvSpPr>
            <a:spLocks noGrp="1" noRot="1" noChangeAspect="1"/>
          </p:cNvSpPr>
          <p:nvPr>
            <p:ph type="sldImg" idx="2"/>
          </p:nvPr>
        </p:nvSpPr>
        <p:spPr>
          <a:xfrm>
            <a:off x="2538413" y="881063"/>
            <a:ext cx="4232275" cy="2381250"/>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930910" y="3394382"/>
            <a:ext cx="7447280" cy="2777223"/>
          </a:xfrm>
          <a:prstGeom prst="rect">
            <a:avLst/>
          </a:prstGeom>
        </p:spPr>
        <p:txBody>
          <a:bodyPr vert="horz" lIns="93497" tIns="46749" rIns="93497" bIns="467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99376"/>
            <a:ext cx="4033943" cy="353887"/>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5273003" y="6699376"/>
            <a:ext cx="4033943" cy="353887"/>
          </a:xfrm>
          <a:prstGeom prst="rect">
            <a:avLst/>
          </a:prstGeom>
        </p:spPr>
        <p:txBody>
          <a:bodyPr vert="horz" lIns="93497" tIns="46749" rIns="93497" bIns="46749" rtlCol="0" anchor="b"/>
          <a:lstStyle>
            <a:lvl1pPr algn="r">
              <a:defRPr sz="1200"/>
            </a:lvl1pPr>
          </a:lstStyle>
          <a:p>
            <a:fld id="{49533699-9958-4528-8D33-7E305181A829}" type="slidenum">
              <a:rPr lang="en-US" smtClean="0"/>
              <a:pPr/>
              <a:t>‹#›</a:t>
            </a:fld>
            <a:endParaRPr lang="en-US"/>
          </a:p>
        </p:txBody>
      </p:sp>
    </p:spTree>
    <p:extLst>
      <p:ext uri="{BB962C8B-B14F-4D97-AF65-F5344CB8AC3E}">
        <p14:creationId xmlns:p14="http://schemas.microsoft.com/office/powerpoint/2010/main" val="839708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14</a:t>
            </a:fld>
            <a:endParaRPr lang="en-US"/>
          </a:p>
        </p:txBody>
      </p:sp>
    </p:spTree>
    <p:extLst>
      <p:ext uri="{BB962C8B-B14F-4D97-AF65-F5344CB8AC3E}">
        <p14:creationId xmlns:p14="http://schemas.microsoft.com/office/powerpoint/2010/main" val="508333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15</a:t>
            </a:fld>
            <a:endParaRPr lang="en-US"/>
          </a:p>
        </p:txBody>
      </p:sp>
    </p:spTree>
    <p:extLst>
      <p:ext uri="{BB962C8B-B14F-4D97-AF65-F5344CB8AC3E}">
        <p14:creationId xmlns:p14="http://schemas.microsoft.com/office/powerpoint/2010/main" val="4156587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16</a:t>
            </a:fld>
            <a:endParaRPr lang="en-US"/>
          </a:p>
        </p:txBody>
      </p:sp>
    </p:spTree>
    <p:extLst>
      <p:ext uri="{BB962C8B-B14F-4D97-AF65-F5344CB8AC3E}">
        <p14:creationId xmlns:p14="http://schemas.microsoft.com/office/powerpoint/2010/main" val="508333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17</a:t>
            </a:fld>
            <a:endParaRPr lang="en-US"/>
          </a:p>
        </p:txBody>
      </p:sp>
    </p:spTree>
    <p:extLst>
      <p:ext uri="{BB962C8B-B14F-4D97-AF65-F5344CB8AC3E}">
        <p14:creationId xmlns:p14="http://schemas.microsoft.com/office/powerpoint/2010/main" val="327524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18</a:t>
            </a:fld>
            <a:endParaRPr lang="en-US"/>
          </a:p>
        </p:txBody>
      </p:sp>
    </p:spTree>
    <p:extLst>
      <p:ext uri="{BB962C8B-B14F-4D97-AF65-F5344CB8AC3E}">
        <p14:creationId xmlns:p14="http://schemas.microsoft.com/office/powerpoint/2010/main" val="1746354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19</a:t>
            </a:fld>
            <a:endParaRPr lang="en-US"/>
          </a:p>
        </p:txBody>
      </p:sp>
    </p:spTree>
    <p:extLst>
      <p:ext uri="{BB962C8B-B14F-4D97-AF65-F5344CB8AC3E}">
        <p14:creationId xmlns:p14="http://schemas.microsoft.com/office/powerpoint/2010/main" val="2866727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20</a:t>
            </a:fld>
            <a:endParaRPr lang="en-US"/>
          </a:p>
        </p:txBody>
      </p:sp>
    </p:spTree>
    <p:extLst>
      <p:ext uri="{BB962C8B-B14F-4D97-AF65-F5344CB8AC3E}">
        <p14:creationId xmlns:p14="http://schemas.microsoft.com/office/powerpoint/2010/main" val="2158386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33699-9958-4528-8D33-7E305181A829}" type="slidenum">
              <a:rPr lang="en-US" smtClean="0"/>
              <a:pPr/>
              <a:t>21</a:t>
            </a:fld>
            <a:endParaRPr lang="en-US"/>
          </a:p>
        </p:txBody>
      </p:sp>
    </p:spTree>
    <p:extLst>
      <p:ext uri="{BB962C8B-B14F-4D97-AF65-F5344CB8AC3E}">
        <p14:creationId xmlns:p14="http://schemas.microsoft.com/office/powerpoint/2010/main" val="202979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D9F7D-B3C3-760C-14EA-3105309F1D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KW"/>
          </a:p>
        </p:txBody>
      </p:sp>
      <p:sp>
        <p:nvSpPr>
          <p:cNvPr id="3" name="Subtitle 2">
            <a:extLst>
              <a:ext uri="{FF2B5EF4-FFF2-40B4-BE49-F238E27FC236}">
                <a16:creationId xmlns:a16="http://schemas.microsoft.com/office/drawing/2014/main" id="{D8E6A100-7CFF-C690-257F-76D52A9915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KW"/>
          </a:p>
        </p:txBody>
      </p:sp>
      <p:sp>
        <p:nvSpPr>
          <p:cNvPr id="4" name="Date Placeholder 3">
            <a:extLst>
              <a:ext uri="{FF2B5EF4-FFF2-40B4-BE49-F238E27FC236}">
                <a16:creationId xmlns:a16="http://schemas.microsoft.com/office/drawing/2014/main" id="{508558A2-05E2-EFE1-AD0E-3C4AF3C105EF}"/>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09C459F1-9EDC-DD10-9B8D-6511B8514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BA161-CD56-0D04-8E33-B5ABC3BE3479}"/>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3205192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E8D58-5028-063C-BDDB-5DAA35F38D22}"/>
              </a:ext>
            </a:extLst>
          </p:cNvPr>
          <p:cNvSpPr>
            <a:spLocks noGrp="1"/>
          </p:cNvSpPr>
          <p:nvPr>
            <p:ph type="title"/>
          </p:nvPr>
        </p:nvSpPr>
        <p:spPr/>
        <p:txBody>
          <a:bodyPr/>
          <a:lstStyle/>
          <a:p>
            <a:r>
              <a:rPr lang="en-US"/>
              <a:t>Click to edit Master title style</a:t>
            </a:r>
            <a:endParaRPr lang="en-KW"/>
          </a:p>
        </p:txBody>
      </p:sp>
      <p:sp>
        <p:nvSpPr>
          <p:cNvPr id="3" name="Content Placeholder 2">
            <a:extLst>
              <a:ext uri="{FF2B5EF4-FFF2-40B4-BE49-F238E27FC236}">
                <a16:creationId xmlns:a16="http://schemas.microsoft.com/office/drawing/2014/main" id="{17C64727-D460-4A38-2983-844EE5B76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Date Placeholder 3">
            <a:extLst>
              <a:ext uri="{FF2B5EF4-FFF2-40B4-BE49-F238E27FC236}">
                <a16:creationId xmlns:a16="http://schemas.microsoft.com/office/drawing/2014/main" id="{3212B96D-7041-0E77-BFEC-0DF7A0B0B7C9}"/>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2D71A5DF-6E53-1AC1-63AC-79345C67C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A4EBC-6778-7E11-D89C-3A7F375C6389}"/>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12120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4470-F148-1561-57C7-02AA000D23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KW"/>
          </a:p>
        </p:txBody>
      </p:sp>
      <p:sp>
        <p:nvSpPr>
          <p:cNvPr id="3" name="Text Placeholder 2">
            <a:extLst>
              <a:ext uri="{FF2B5EF4-FFF2-40B4-BE49-F238E27FC236}">
                <a16:creationId xmlns:a16="http://schemas.microsoft.com/office/drawing/2014/main" id="{C0B96306-D4E5-9725-C1BC-2B1727A46C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C560FF-604B-DC40-7EA6-359E801E044A}"/>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3D91405C-8CEF-7586-FEE1-1657927606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445EB-3C01-2A9C-35BE-46F7C4DD2898}"/>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1963959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84E4-EE75-2916-03C3-E78A93ED3D4C}"/>
              </a:ext>
            </a:extLst>
          </p:cNvPr>
          <p:cNvSpPr>
            <a:spLocks noGrp="1"/>
          </p:cNvSpPr>
          <p:nvPr>
            <p:ph type="title"/>
          </p:nvPr>
        </p:nvSpPr>
        <p:spPr/>
        <p:txBody>
          <a:bodyPr/>
          <a:lstStyle/>
          <a:p>
            <a:r>
              <a:rPr lang="en-US"/>
              <a:t>Click to edit Master title style</a:t>
            </a:r>
            <a:endParaRPr lang="en-KW"/>
          </a:p>
        </p:txBody>
      </p:sp>
      <p:sp>
        <p:nvSpPr>
          <p:cNvPr id="3" name="Content Placeholder 2">
            <a:extLst>
              <a:ext uri="{FF2B5EF4-FFF2-40B4-BE49-F238E27FC236}">
                <a16:creationId xmlns:a16="http://schemas.microsoft.com/office/drawing/2014/main" id="{FD866D3D-7EA7-3D37-F5FE-B6A423F50B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Content Placeholder 3">
            <a:extLst>
              <a:ext uri="{FF2B5EF4-FFF2-40B4-BE49-F238E27FC236}">
                <a16:creationId xmlns:a16="http://schemas.microsoft.com/office/drawing/2014/main" id="{B1297621-A4D6-5173-C8FF-5C442D8753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5" name="Date Placeholder 4">
            <a:extLst>
              <a:ext uri="{FF2B5EF4-FFF2-40B4-BE49-F238E27FC236}">
                <a16:creationId xmlns:a16="http://schemas.microsoft.com/office/drawing/2014/main" id="{6BB11F44-D789-482D-EEEA-EEE1424FBBC1}"/>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6" name="Footer Placeholder 5">
            <a:extLst>
              <a:ext uri="{FF2B5EF4-FFF2-40B4-BE49-F238E27FC236}">
                <a16:creationId xmlns:a16="http://schemas.microsoft.com/office/drawing/2014/main" id="{0FCFA3B1-14B9-957A-1D81-960667902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29BCFA-C626-5E94-2D24-BAD5EA2E5C22}"/>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1244928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E1ED3-DE78-4116-8C91-E906C71C9212}"/>
              </a:ext>
            </a:extLst>
          </p:cNvPr>
          <p:cNvSpPr>
            <a:spLocks noGrp="1"/>
          </p:cNvSpPr>
          <p:nvPr>
            <p:ph type="title"/>
          </p:nvPr>
        </p:nvSpPr>
        <p:spPr>
          <a:xfrm>
            <a:off x="839788" y="365125"/>
            <a:ext cx="10515600" cy="1325563"/>
          </a:xfrm>
        </p:spPr>
        <p:txBody>
          <a:bodyPr/>
          <a:lstStyle/>
          <a:p>
            <a:r>
              <a:rPr lang="en-US"/>
              <a:t>Click to edit Master title style</a:t>
            </a:r>
            <a:endParaRPr lang="en-KW"/>
          </a:p>
        </p:txBody>
      </p:sp>
      <p:sp>
        <p:nvSpPr>
          <p:cNvPr id="3" name="Text Placeholder 2">
            <a:extLst>
              <a:ext uri="{FF2B5EF4-FFF2-40B4-BE49-F238E27FC236}">
                <a16:creationId xmlns:a16="http://schemas.microsoft.com/office/drawing/2014/main" id="{A701E043-A636-A773-3160-76AB9B081D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49B2B-19EE-1456-274A-0EBDA1F5BC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5" name="Text Placeholder 4">
            <a:extLst>
              <a:ext uri="{FF2B5EF4-FFF2-40B4-BE49-F238E27FC236}">
                <a16:creationId xmlns:a16="http://schemas.microsoft.com/office/drawing/2014/main" id="{1103AF4B-89E2-142A-B9A6-1113DE1C4A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706C0F-A086-0864-834F-2CBF33C1FE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7" name="Date Placeholder 6">
            <a:extLst>
              <a:ext uri="{FF2B5EF4-FFF2-40B4-BE49-F238E27FC236}">
                <a16:creationId xmlns:a16="http://schemas.microsoft.com/office/drawing/2014/main" id="{222D6562-B2DF-B676-DE36-7AE24D7E2852}"/>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8" name="Footer Placeholder 7">
            <a:extLst>
              <a:ext uri="{FF2B5EF4-FFF2-40B4-BE49-F238E27FC236}">
                <a16:creationId xmlns:a16="http://schemas.microsoft.com/office/drawing/2014/main" id="{4B04B623-48A3-E420-2951-D1C1AF8E84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89B044-58E8-7094-8FE6-689035968D24}"/>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3735274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FD9C7-7D90-2CC3-6E43-4B8372BCDCFA}"/>
              </a:ext>
            </a:extLst>
          </p:cNvPr>
          <p:cNvSpPr>
            <a:spLocks noGrp="1"/>
          </p:cNvSpPr>
          <p:nvPr>
            <p:ph type="title"/>
          </p:nvPr>
        </p:nvSpPr>
        <p:spPr/>
        <p:txBody>
          <a:bodyPr/>
          <a:lstStyle/>
          <a:p>
            <a:r>
              <a:rPr lang="en-US"/>
              <a:t>Click to edit Master title style</a:t>
            </a:r>
            <a:endParaRPr lang="en-KW"/>
          </a:p>
        </p:txBody>
      </p:sp>
      <p:sp>
        <p:nvSpPr>
          <p:cNvPr id="3" name="Date Placeholder 2">
            <a:extLst>
              <a:ext uri="{FF2B5EF4-FFF2-40B4-BE49-F238E27FC236}">
                <a16:creationId xmlns:a16="http://schemas.microsoft.com/office/drawing/2014/main" id="{77A55213-2D3F-C2E6-34DA-DBF5F197AF00}"/>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4" name="Footer Placeholder 3">
            <a:extLst>
              <a:ext uri="{FF2B5EF4-FFF2-40B4-BE49-F238E27FC236}">
                <a16:creationId xmlns:a16="http://schemas.microsoft.com/office/drawing/2014/main" id="{E6AB91B5-2F7B-9A22-1AF0-642FE1D021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39CCDD-22C1-5B3E-6977-CAA72F0658BD}"/>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303696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E30C94-9027-55B4-B32A-5ADBFDB7E29D}"/>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3" name="Footer Placeholder 2">
            <a:extLst>
              <a:ext uri="{FF2B5EF4-FFF2-40B4-BE49-F238E27FC236}">
                <a16:creationId xmlns:a16="http://schemas.microsoft.com/office/drawing/2014/main" id="{E79FE05D-32C3-C3D6-AD50-313A5A83CA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1CB6C3-E0D0-9E65-AD37-2E4AEF3089FF}"/>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647081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2DE9-4FDF-A765-D015-E763A99175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W"/>
          </a:p>
        </p:txBody>
      </p:sp>
      <p:sp>
        <p:nvSpPr>
          <p:cNvPr id="3" name="Content Placeholder 2">
            <a:extLst>
              <a:ext uri="{FF2B5EF4-FFF2-40B4-BE49-F238E27FC236}">
                <a16:creationId xmlns:a16="http://schemas.microsoft.com/office/drawing/2014/main" id="{35FC9975-E00C-3178-B996-7658F6EE6C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Text Placeholder 3">
            <a:extLst>
              <a:ext uri="{FF2B5EF4-FFF2-40B4-BE49-F238E27FC236}">
                <a16:creationId xmlns:a16="http://schemas.microsoft.com/office/drawing/2014/main" id="{90B9660C-05AB-CA68-D8D0-E5C877FA06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8AE1DB-ACEE-95C9-9911-BB2C26A1C804}"/>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6" name="Footer Placeholder 5">
            <a:extLst>
              <a:ext uri="{FF2B5EF4-FFF2-40B4-BE49-F238E27FC236}">
                <a16:creationId xmlns:a16="http://schemas.microsoft.com/office/drawing/2014/main" id="{E5AAC888-1260-40B6-BACD-23903103EA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30ED39-4EE1-44EB-07F7-4F0BDF08210C}"/>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14849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9305-2503-C52F-7E6A-0F42335C08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W"/>
          </a:p>
        </p:txBody>
      </p:sp>
      <p:sp>
        <p:nvSpPr>
          <p:cNvPr id="3" name="Picture Placeholder 2">
            <a:extLst>
              <a:ext uri="{FF2B5EF4-FFF2-40B4-BE49-F238E27FC236}">
                <a16:creationId xmlns:a16="http://schemas.microsoft.com/office/drawing/2014/main" id="{538EA25F-CB3C-3610-AB36-C169807D49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W"/>
          </a:p>
        </p:txBody>
      </p:sp>
      <p:sp>
        <p:nvSpPr>
          <p:cNvPr id="4" name="Text Placeholder 3">
            <a:extLst>
              <a:ext uri="{FF2B5EF4-FFF2-40B4-BE49-F238E27FC236}">
                <a16:creationId xmlns:a16="http://schemas.microsoft.com/office/drawing/2014/main" id="{13497ABB-4B95-26F0-3C98-F2B8915A1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10F1D-4773-2AFF-A2E8-9F4F5538A214}"/>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6" name="Footer Placeholder 5">
            <a:extLst>
              <a:ext uri="{FF2B5EF4-FFF2-40B4-BE49-F238E27FC236}">
                <a16:creationId xmlns:a16="http://schemas.microsoft.com/office/drawing/2014/main" id="{A74DE313-9A6E-F8F3-6D54-B5036B4F7C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419A8-E4C6-DA79-8B6D-2DAD0D25999D}"/>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41320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9EF3-50D6-DFE4-F57C-C5B2DE166DB2}"/>
              </a:ext>
            </a:extLst>
          </p:cNvPr>
          <p:cNvSpPr>
            <a:spLocks noGrp="1"/>
          </p:cNvSpPr>
          <p:nvPr>
            <p:ph type="title"/>
          </p:nvPr>
        </p:nvSpPr>
        <p:spPr/>
        <p:txBody>
          <a:bodyPr/>
          <a:lstStyle/>
          <a:p>
            <a:r>
              <a:rPr lang="en-US"/>
              <a:t>Click to edit Master title style</a:t>
            </a:r>
            <a:endParaRPr lang="en-KW"/>
          </a:p>
        </p:txBody>
      </p:sp>
      <p:sp>
        <p:nvSpPr>
          <p:cNvPr id="3" name="Vertical Text Placeholder 2">
            <a:extLst>
              <a:ext uri="{FF2B5EF4-FFF2-40B4-BE49-F238E27FC236}">
                <a16:creationId xmlns:a16="http://schemas.microsoft.com/office/drawing/2014/main" id="{6B1AC303-C476-4EBB-7128-32040170FE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Date Placeholder 3">
            <a:extLst>
              <a:ext uri="{FF2B5EF4-FFF2-40B4-BE49-F238E27FC236}">
                <a16:creationId xmlns:a16="http://schemas.microsoft.com/office/drawing/2014/main" id="{7C79BE29-F584-8CF9-3FE5-22D3FE65931B}"/>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335DAC5B-F78F-3651-919C-4E3BE99C57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33D09-F2BB-CF67-F198-66BEAAC3E5A7}"/>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134503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3EBD6A-92D8-A04C-5AC3-EAE11AA019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KW"/>
          </a:p>
        </p:txBody>
      </p:sp>
      <p:sp>
        <p:nvSpPr>
          <p:cNvPr id="3" name="Vertical Text Placeholder 2">
            <a:extLst>
              <a:ext uri="{FF2B5EF4-FFF2-40B4-BE49-F238E27FC236}">
                <a16:creationId xmlns:a16="http://schemas.microsoft.com/office/drawing/2014/main" id="{008C7841-ABC0-65D7-EB33-174409CC1C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Date Placeholder 3">
            <a:extLst>
              <a:ext uri="{FF2B5EF4-FFF2-40B4-BE49-F238E27FC236}">
                <a16:creationId xmlns:a16="http://schemas.microsoft.com/office/drawing/2014/main" id="{5F52C1D3-E882-1529-393B-1C42A5994898}"/>
              </a:ext>
            </a:extLst>
          </p:cNvPr>
          <p:cNvSpPr>
            <a:spLocks noGrp="1"/>
          </p:cNvSpPr>
          <p:nvPr>
            <p:ph type="dt" sz="half" idx="10"/>
          </p:nvPr>
        </p:nvSpPr>
        <p:spPr/>
        <p:txBody>
          <a:body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5633CEBA-5997-2F8E-2B60-878EB5E9F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2F742-904C-69B1-50DF-86264C186D71}"/>
              </a:ext>
            </a:extLst>
          </p:cNvPr>
          <p:cNvSpPr>
            <a:spLocks noGrp="1"/>
          </p:cNvSpPr>
          <p:nvPr>
            <p:ph type="sldNum" sz="quarter" idx="12"/>
          </p:nvPr>
        </p:nvSpPr>
        <p:spPr/>
        <p:txBody>
          <a:bodyPr/>
          <a:lstStyle/>
          <a:p>
            <a:fld id="{CDCC14F9-EC8D-49B5-8A06-1420DBBB0C07}" type="slidenum">
              <a:rPr lang="en-US" smtClean="0"/>
              <a:pPr/>
              <a:t>‹#›</a:t>
            </a:fld>
            <a:endParaRPr lang="en-US"/>
          </a:p>
        </p:txBody>
      </p:sp>
    </p:spTree>
    <p:extLst>
      <p:ext uri="{BB962C8B-B14F-4D97-AF65-F5344CB8AC3E}">
        <p14:creationId xmlns:p14="http://schemas.microsoft.com/office/powerpoint/2010/main" val="42272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456706-9F97-268A-08DC-1EB0FC7B1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KW"/>
          </a:p>
        </p:txBody>
      </p:sp>
      <p:sp>
        <p:nvSpPr>
          <p:cNvPr id="3" name="Text Placeholder 2">
            <a:extLst>
              <a:ext uri="{FF2B5EF4-FFF2-40B4-BE49-F238E27FC236}">
                <a16:creationId xmlns:a16="http://schemas.microsoft.com/office/drawing/2014/main" id="{B613B997-307A-57F9-B89D-BC325339BD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W"/>
          </a:p>
        </p:txBody>
      </p:sp>
      <p:sp>
        <p:nvSpPr>
          <p:cNvPr id="4" name="Date Placeholder 3">
            <a:extLst>
              <a:ext uri="{FF2B5EF4-FFF2-40B4-BE49-F238E27FC236}">
                <a16:creationId xmlns:a16="http://schemas.microsoft.com/office/drawing/2014/main" id="{5EB1EA4D-0D35-8347-8FF9-D6D5FB5014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6451A-7C9F-4761-BA21-20A0112EA9AE}" type="datetimeFigureOut">
              <a:rPr lang="en-US" smtClean="0"/>
              <a:pPr/>
              <a:t>1/8/25</a:t>
            </a:fld>
            <a:endParaRPr lang="en-US"/>
          </a:p>
        </p:txBody>
      </p:sp>
      <p:sp>
        <p:nvSpPr>
          <p:cNvPr id="5" name="Footer Placeholder 4">
            <a:extLst>
              <a:ext uri="{FF2B5EF4-FFF2-40B4-BE49-F238E27FC236}">
                <a16:creationId xmlns:a16="http://schemas.microsoft.com/office/drawing/2014/main" id="{244CE761-B564-ABEA-E749-4975BA2392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2F41D9-08F8-424B-DF66-5E945B3715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C14F9-EC8D-49B5-8A06-1420DBBB0C07}" type="slidenum">
              <a:rPr lang="en-US" smtClean="0"/>
              <a:pPr/>
              <a:t>‹#›</a:t>
            </a:fld>
            <a:endParaRPr lang="en-US"/>
          </a:p>
        </p:txBody>
      </p:sp>
    </p:spTree>
    <p:extLst>
      <p:ext uri="{BB962C8B-B14F-4D97-AF65-F5344CB8AC3E}">
        <p14:creationId xmlns:p14="http://schemas.microsoft.com/office/powerpoint/2010/main" val="1729810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stagcc.org/seminar-on-bottled-water-consumption-in-the-gcc-countri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imarkgroup.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chart" Target="../charts/char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oi-org.sdl.idm.oclc.org/10.47750/pnr.2022.13.S06.112" TargetMode="External"/><Relationship Id="rId2" Type="http://schemas.openxmlformats.org/officeDocument/2006/relationships/hyperlink" Target="https://doi-org.sdl.idm.oclc.org/10.3389/fchem.2018.00407" TargetMode="External"/><Relationship Id="rId1" Type="http://schemas.openxmlformats.org/officeDocument/2006/relationships/slideLayout" Target="../slideLayouts/slideLayout2.xml"/><Relationship Id="rId4" Type="http://schemas.openxmlformats.org/officeDocument/2006/relationships/hyperlink" Target="https://doi.org/10.3390/biomedicines11020264"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38444"/>
            <a:ext cx="9144000" cy="1925637"/>
          </a:xfrm>
        </p:spPr>
        <p:txBody>
          <a:bodyPr>
            <a:normAutofit/>
          </a:bodyPr>
          <a:lstStyle/>
          <a:p>
            <a:pPr rtl="1"/>
            <a:r>
              <a:rPr lang="ar-BH" b="1" dirty="0">
                <a:solidFill>
                  <a:srgbClr val="0033CC"/>
                </a:solidFill>
                <a:latin typeface="Sakkal Majalla" panose="02000000000000000000" pitchFamily="2" charset="-78"/>
                <a:cs typeface="Sakkal Majalla" panose="02000000000000000000" pitchFamily="2" charset="-78"/>
              </a:rPr>
              <a:t>استهلاك مياه الشرب المعبأة في دول مجلس التعاون</a:t>
            </a:r>
            <a:endParaRPr lang="en-US" dirty="0">
              <a:solidFill>
                <a:srgbClr val="0033CC"/>
              </a:solidFill>
              <a:latin typeface="Sakkal Majalla" panose="02000000000000000000" pitchFamily="2" charset="-78"/>
              <a:cs typeface="Sakkal Majalla" panose="02000000000000000000" pitchFamily="2" charset="-78"/>
            </a:endParaRPr>
          </a:p>
        </p:txBody>
      </p:sp>
      <p:sp>
        <p:nvSpPr>
          <p:cNvPr id="3" name="Subtitle 2"/>
          <p:cNvSpPr>
            <a:spLocks noGrp="1"/>
          </p:cNvSpPr>
          <p:nvPr>
            <p:ph type="subTitle" idx="1"/>
          </p:nvPr>
        </p:nvSpPr>
        <p:spPr>
          <a:xfrm>
            <a:off x="1409701" y="4436610"/>
            <a:ext cx="9477374" cy="949206"/>
          </a:xfrm>
        </p:spPr>
        <p:txBody>
          <a:bodyPr>
            <a:noAutofit/>
          </a:bodyPr>
          <a:lstStyle/>
          <a:p>
            <a:pPr rtl="1"/>
            <a:r>
              <a:rPr lang="ar-BH" dirty="0">
                <a:latin typeface="Sakkal Majalla" panose="02000000000000000000" pitchFamily="2" charset="-78"/>
                <a:cs typeface="Sakkal Majalla" panose="02000000000000000000" pitchFamily="2" charset="-78"/>
              </a:rPr>
              <a:t>الدكتور محمد فهد الراشد والدكتور </a:t>
            </a:r>
            <a:r>
              <a:rPr lang="ar-SA" dirty="0">
                <a:latin typeface="Sakkal Majalla" panose="02000000000000000000" pitchFamily="2" charset="-78"/>
                <a:cs typeface="Sakkal Majalla" panose="02000000000000000000" pitchFamily="2" charset="-78"/>
              </a:rPr>
              <a:t>وليد خليل </a:t>
            </a:r>
            <a:r>
              <a:rPr lang="ar-SA" dirty="0" err="1">
                <a:latin typeface="Sakkal Majalla" panose="02000000000000000000" pitchFamily="2" charset="-78"/>
                <a:cs typeface="Sakkal Majalla" panose="02000000000000000000" pitchFamily="2" charset="-78"/>
              </a:rPr>
              <a:t>الزباري</a:t>
            </a:r>
            <a:endParaRPr lang="ar-BH" dirty="0">
              <a:latin typeface="Sakkal Majalla" panose="02000000000000000000" pitchFamily="2" charset="-78"/>
              <a:cs typeface="Sakkal Majalla" panose="02000000000000000000" pitchFamily="2" charset="-78"/>
            </a:endParaRPr>
          </a:p>
          <a:p>
            <a:pPr rtl="1"/>
            <a:r>
              <a:rPr lang="ar-BH" dirty="0">
                <a:latin typeface="Sakkal Majalla" panose="02000000000000000000" pitchFamily="2" charset="-78"/>
                <a:cs typeface="Sakkal Majalla" panose="02000000000000000000" pitchFamily="2" charset="-78"/>
              </a:rPr>
              <a:t>جمعية علوم وتقنية المياه الخليجية</a:t>
            </a:r>
          </a:p>
        </p:txBody>
      </p:sp>
      <p:cxnSp>
        <p:nvCxnSpPr>
          <p:cNvPr id="5" name="Straight Connector 4"/>
          <p:cNvCxnSpPr/>
          <p:nvPr/>
        </p:nvCxnSpPr>
        <p:spPr>
          <a:xfrm>
            <a:off x="1400175" y="4218051"/>
            <a:ext cx="9486900" cy="0"/>
          </a:xfrm>
          <a:prstGeom prst="line">
            <a:avLst/>
          </a:prstGeom>
          <a:noFill/>
          <a:ln w="57150" cap="flat">
            <a:solidFill>
              <a:srgbClr val="C00000"/>
            </a:solidFill>
            <a:prstDash val="solid"/>
            <a:miter lim="400000"/>
          </a:ln>
          <a:effectLst/>
          <a:sp3d/>
        </p:spPr>
        <p:style>
          <a:lnRef idx="0">
            <a:scrgbClr r="0" g="0" b="0"/>
          </a:lnRef>
          <a:fillRef idx="0">
            <a:scrgbClr r="0" g="0" b="0"/>
          </a:fillRef>
          <a:effectRef idx="0">
            <a:scrgbClr r="0" g="0" b="0"/>
          </a:effectRef>
          <a:fontRef idx="none"/>
        </p:style>
      </p:cxnSp>
      <p:pic>
        <p:nvPicPr>
          <p:cNvPr id="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891" y="525525"/>
            <a:ext cx="3781463" cy="9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41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5825" y="1587500"/>
            <a:ext cx="10001250" cy="4648708"/>
          </a:xfrm>
        </p:spPr>
        <p:txBody>
          <a:bodyPr>
            <a:normAutofit lnSpcReduction="10000"/>
          </a:bodyPr>
          <a:lstStyle/>
          <a:p>
            <a:pPr algn="r" rtl="1"/>
            <a:r>
              <a:rPr lang="ar-BH" sz="3600" dirty="0">
                <a:latin typeface="Sakkal Majalla" panose="02000000000000000000" pitchFamily="2" charset="-78"/>
                <a:cs typeface="Sakkal Majalla" panose="02000000000000000000" pitchFamily="2" charset="-78"/>
              </a:rPr>
              <a:t>مقدمة </a:t>
            </a:r>
          </a:p>
          <a:p>
            <a:pPr algn="r" rtl="1"/>
            <a:r>
              <a:rPr lang="ar-BH" sz="3600" dirty="0">
                <a:latin typeface="Sakkal Majalla" panose="02000000000000000000" pitchFamily="2" charset="-78"/>
                <a:cs typeface="Sakkal Majalla" panose="02000000000000000000" pitchFamily="2" charset="-78"/>
              </a:rPr>
              <a:t>أهم نتائج وتوصيات الندوة الأولى و</a:t>
            </a:r>
            <a:r>
              <a:rPr lang="ar-SA" sz="3600" dirty="0">
                <a:latin typeface="Sakkal Majalla" panose="02000000000000000000" pitchFamily="2" charset="-78"/>
                <a:cs typeface="Sakkal Majalla" panose="02000000000000000000" pitchFamily="2" charset="-78"/>
              </a:rPr>
              <a:t>الندوة </a:t>
            </a:r>
            <a:r>
              <a:rPr lang="ar-BH" sz="3600" dirty="0">
                <a:latin typeface="Sakkal Majalla" panose="02000000000000000000" pitchFamily="2" charset="-78"/>
                <a:cs typeface="Sakkal Majalla" panose="02000000000000000000" pitchFamily="2" charset="-78"/>
              </a:rPr>
              <a:t>الثانية لمياه الشرب المعبأة </a:t>
            </a:r>
          </a:p>
          <a:p>
            <a:pPr algn="r" rtl="1"/>
            <a:r>
              <a:rPr lang="ar-BH" sz="3600" dirty="0">
                <a:latin typeface="Sakkal Majalla" panose="02000000000000000000" pitchFamily="2" charset="-78"/>
                <a:cs typeface="Sakkal Majalla" panose="02000000000000000000" pitchFamily="2" charset="-78"/>
              </a:rPr>
              <a:t>سوق المياه المعبأة وسعر المياه المعبأة</a:t>
            </a:r>
          </a:p>
          <a:p>
            <a:pPr algn="r" rtl="1"/>
            <a:r>
              <a:rPr lang="ar-BH" sz="3600" dirty="0">
                <a:latin typeface="Sakkal Majalla" panose="02000000000000000000" pitchFamily="2" charset="-78"/>
                <a:cs typeface="Sakkal Majalla" panose="02000000000000000000" pitchFamily="2" charset="-78"/>
              </a:rPr>
              <a:t>أسباب ودوافع استهلاك المياه المعبأة في دول المجلس</a:t>
            </a:r>
          </a:p>
          <a:p>
            <a:pPr algn="r" rtl="1"/>
            <a:r>
              <a:rPr lang="ar-BH" sz="3600" dirty="0">
                <a:latin typeface="Sakkal Majalla" panose="02000000000000000000" pitchFamily="2" charset="-78"/>
                <a:cs typeface="Sakkal Majalla" panose="02000000000000000000" pitchFamily="2" charset="-78"/>
              </a:rPr>
              <a:t>التكاليف  المصاحبة للمياه المعبأة</a:t>
            </a:r>
          </a:p>
          <a:p>
            <a:pPr algn="r" rtl="1"/>
            <a:r>
              <a:rPr lang="ar-BH" sz="3600" dirty="0">
                <a:latin typeface="Sakkal Majalla" panose="02000000000000000000" pitchFamily="2" charset="-78"/>
                <a:cs typeface="Sakkal Majalla" panose="02000000000000000000" pitchFamily="2" charset="-78"/>
              </a:rPr>
              <a:t>قضايا ناشئة متعلقة بالمياه المعبأة</a:t>
            </a:r>
          </a:p>
          <a:p>
            <a:pPr algn="r" rtl="1"/>
            <a:r>
              <a:rPr lang="ar-BH" sz="3600" dirty="0">
                <a:latin typeface="Sakkal Majalla" panose="02000000000000000000" pitchFamily="2" charset="-78"/>
                <a:cs typeface="Sakkal Majalla" panose="02000000000000000000" pitchFamily="2" charset="-78"/>
              </a:rPr>
              <a:t>تنظيم المياه المعبأة </a:t>
            </a:r>
          </a:p>
          <a:p>
            <a:pPr algn="r" rtl="1"/>
            <a:r>
              <a:rPr lang="ar-BH" sz="3600" dirty="0">
                <a:latin typeface="Sakkal Majalla" panose="02000000000000000000" pitchFamily="2" charset="-78"/>
                <a:cs typeface="Sakkal Majalla" panose="02000000000000000000" pitchFamily="2" charset="-78"/>
              </a:rPr>
              <a:t>التوصيات</a:t>
            </a:r>
            <a:endParaRPr lang="en-US" sz="3600"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933700" y="440234"/>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المحتويات</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7325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9304" y="1389888"/>
            <a:ext cx="9683495" cy="5084064"/>
          </a:xfrm>
        </p:spPr>
        <p:txBody>
          <a:bodyPr>
            <a:noAutofit/>
          </a:bodyPr>
          <a:lstStyle/>
          <a:p>
            <a:pPr algn="r" rtl="1"/>
            <a:r>
              <a:rPr lang="ar-BH" u="sng" dirty="0">
                <a:latin typeface="Sakkal Majalla" panose="02000000000000000000" pitchFamily="2" charset="-78"/>
                <a:cs typeface="Sakkal Majalla" panose="02000000000000000000" pitchFamily="2" charset="-78"/>
              </a:rPr>
              <a:t>لماذا النمو العالي والمتسارع في استهلاك المياه المعبأة في دول المجلس؟ </a:t>
            </a:r>
          </a:p>
          <a:p>
            <a:pPr algn="r" rtl="1"/>
            <a:r>
              <a:rPr lang="ar-BH" dirty="0">
                <a:latin typeface="Sakkal Majalla" panose="02000000000000000000" pitchFamily="2" charset="-78"/>
                <a:cs typeface="Sakkal Majalla" panose="02000000000000000000" pitchFamily="2" charset="-78"/>
              </a:rPr>
              <a:t>هل استعداد المستهلكين لدفع سعر أعلى للمياه المعبأة لأنهم </a:t>
            </a:r>
            <a:r>
              <a:rPr lang="ar-BH" dirty="0">
                <a:solidFill>
                  <a:srgbClr val="FF0000"/>
                </a:solidFill>
                <a:latin typeface="Sakkal Majalla" panose="02000000000000000000" pitchFamily="2" charset="-78"/>
                <a:cs typeface="Sakkal Majalla" panose="02000000000000000000" pitchFamily="2" charset="-78"/>
              </a:rPr>
              <a:t>يعتقدون أنها  أفضل من المياه المنزلية</a:t>
            </a:r>
            <a:r>
              <a:rPr lang="ar-BH" dirty="0">
                <a:latin typeface="Sakkal Majalla" panose="02000000000000000000" pitchFamily="2" charset="-78"/>
                <a:cs typeface="Sakkal Majalla" panose="02000000000000000000" pitchFamily="2" charset="-78"/>
              </a:rPr>
              <a:t> </a:t>
            </a:r>
            <a:r>
              <a:rPr lang="ar-BH" dirty="0">
                <a:solidFill>
                  <a:srgbClr val="FF0000"/>
                </a:solidFill>
                <a:latin typeface="Sakkal Majalla" panose="02000000000000000000" pitchFamily="2" charset="-78"/>
                <a:cs typeface="Sakkal Majalla" panose="02000000000000000000" pitchFamily="2" charset="-78"/>
              </a:rPr>
              <a:t>(تقريباً 1000 مرة سعر المياه المنزلية بالنسبة للتر) </a:t>
            </a:r>
            <a:r>
              <a:rPr lang="ar-BH" dirty="0">
                <a:latin typeface="Sakkal Majalla" panose="02000000000000000000" pitchFamily="2" charset="-78"/>
                <a:cs typeface="Sakkal Majalla" panose="02000000000000000000" pitchFamily="2" charset="-78"/>
              </a:rPr>
              <a:t>وعدم الثقة في المياه المنزلية؟</a:t>
            </a:r>
          </a:p>
          <a:p>
            <a:pPr algn="r" rtl="1"/>
            <a:r>
              <a:rPr lang="ar-BH" dirty="0">
                <a:latin typeface="Sakkal Majalla" panose="02000000000000000000" pitchFamily="2" charset="-78"/>
                <a:cs typeface="Sakkal Majalla" panose="02000000000000000000" pitchFamily="2" charset="-78"/>
              </a:rPr>
              <a:t>هل بالفعل نوعية المياه المعبأة أفضل من المياه المنزلية في دول المجلس؟ أم أن </a:t>
            </a:r>
            <a:r>
              <a:rPr lang="ar-SA" dirty="0">
                <a:latin typeface="Sakkal Majalla" panose="02000000000000000000" pitchFamily="2" charset="-78"/>
                <a:cs typeface="Sakkal Majalla" panose="02000000000000000000" pitchFamily="2" charset="-78"/>
              </a:rPr>
              <a:t>الاعلانات</a:t>
            </a:r>
            <a:r>
              <a:rPr lang="ar-BH" dirty="0">
                <a:latin typeface="Sakkal Majalla" panose="02000000000000000000" pitchFamily="2" charset="-78"/>
                <a:cs typeface="Sakkal Majalla" panose="02000000000000000000" pitchFamily="2" charset="-78"/>
              </a:rPr>
              <a:t> الترويجية أو عدم الترويج لجودة المياه المنزلية هي السبب؟ </a:t>
            </a:r>
          </a:p>
          <a:p>
            <a:pPr algn="r" rtl="1"/>
            <a:r>
              <a:rPr lang="ar-BH" dirty="0">
                <a:latin typeface="Sakkal Majalla" panose="02000000000000000000" pitchFamily="2" charset="-78"/>
                <a:cs typeface="Sakkal Majalla" panose="02000000000000000000" pitchFamily="2" charset="-78"/>
              </a:rPr>
              <a:t>هل يمكن أن نفترض أن جودة ونقاء المياه المعبأة مضمونة وتتم مراقبتها وتنظيمها بالشكل المطلوب في دول المجلس؟</a:t>
            </a:r>
          </a:p>
          <a:p>
            <a:pPr algn="r" rtl="1"/>
            <a:r>
              <a:rPr lang="ar-BH" dirty="0">
                <a:latin typeface="Sakkal Majalla" panose="02000000000000000000" pitchFamily="2" charset="-78"/>
                <a:cs typeface="Sakkal Majalla" panose="02000000000000000000" pitchFamily="2" charset="-78"/>
              </a:rPr>
              <a:t>ما هي الأنظمة الموجودة حالياً في دول المجلس </a:t>
            </a:r>
            <a:r>
              <a:rPr lang="ar-BH" dirty="0">
                <a:solidFill>
                  <a:srgbClr val="FF0000"/>
                </a:solidFill>
                <a:latin typeface="Sakkal Majalla" panose="02000000000000000000" pitchFamily="2" charset="-78"/>
                <a:cs typeface="Sakkal Majalla" panose="02000000000000000000" pitchFamily="2" charset="-78"/>
              </a:rPr>
              <a:t>لضمان جودة المياه </a:t>
            </a:r>
            <a:r>
              <a:rPr lang="ar-BH" dirty="0">
                <a:latin typeface="Sakkal Majalla" panose="02000000000000000000" pitchFamily="2" charset="-78"/>
                <a:cs typeface="Sakkal Majalla" panose="02000000000000000000" pitchFamily="2" charset="-78"/>
              </a:rPr>
              <a:t>المعبأة وصحة المستهلك (وكذلك المياه المنزلية)، وهل هي كافية؟ </a:t>
            </a:r>
          </a:p>
          <a:p>
            <a:pPr algn="r" rtl="1"/>
            <a:r>
              <a:rPr lang="ar-BH" dirty="0">
                <a:latin typeface="Sakkal Majalla" panose="02000000000000000000" pitchFamily="2" charset="-78"/>
                <a:cs typeface="Sakkal Majalla" panose="02000000000000000000" pitchFamily="2" charset="-78"/>
              </a:rPr>
              <a:t>ما هي </a:t>
            </a:r>
            <a:r>
              <a:rPr lang="ar-BH" dirty="0">
                <a:solidFill>
                  <a:srgbClr val="FF0000"/>
                </a:solidFill>
                <a:latin typeface="Sakkal Majalla" panose="02000000000000000000" pitchFamily="2" charset="-78"/>
                <a:cs typeface="Sakkal Majalla" panose="02000000000000000000" pitchFamily="2" charset="-78"/>
              </a:rPr>
              <a:t>التكاليف</a:t>
            </a:r>
            <a:r>
              <a:rPr lang="ar-BH" dirty="0">
                <a:latin typeface="Sakkal Majalla" panose="02000000000000000000" pitchFamily="2" charset="-78"/>
                <a:cs typeface="Sakkal Majalla" panose="02000000000000000000" pitchFamily="2" charset="-78"/>
              </a:rPr>
              <a:t> المنظورة وغير المنظورة لصناعة المياه المعبأة (</a:t>
            </a:r>
            <a:r>
              <a:rPr lang="ar-BH" dirty="0">
                <a:solidFill>
                  <a:srgbClr val="FF0000"/>
                </a:solidFill>
                <a:latin typeface="Sakkal Majalla" panose="02000000000000000000" pitchFamily="2" charset="-78"/>
                <a:cs typeface="Sakkal Majalla" panose="02000000000000000000" pitchFamily="2" charset="-78"/>
              </a:rPr>
              <a:t>الصحية والبيئية والاقتصادية</a:t>
            </a:r>
            <a:r>
              <a:rPr lang="ar-BH" dirty="0">
                <a:latin typeface="Sakkal Majalla" panose="02000000000000000000" pitchFamily="2" charset="-78"/>
                <a:cs typeface="Sakkal Majalla" panose="02000000000000000000" pitchFamily="2" charset="-78"/>
              </a:rPr>
              <a:t>)؟</a:t>
            </a:r>
          </a:p>
          <a:p>
            <a:pPr marL="0" indent="0" algn="r" rtl="1">
              <a:buNone/>
            </a:pPr>
            <a:endParaRPr lang="ar-BH"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820924" y="372618"/>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مقدمة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2800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2" y="1277292"/>
            <a:ext cx="10972800" cy="2255019"/>
          </a:xfrm>
        </p:spPr>
        <p:txBody>
          <a:bodyPr>
            <a:noAutofit/>
          </a:bodyPr>
          <a:lstStyle/>
          <a:p>
            <a:pPr algn="r" rtl="1">
              <a:lnSpc>
                <a:spcPct val="100000"/>
              </a:lnSpc>
              <a:spcBef>
                <a:spcPts val="0"/>
              </a:spcBef>
            </a:pPr>
            <a:r>
              <a:rPr lang="ar-BH" sz="2400" dirty="0">
                <a:latin typeface="Sakkal Majalla" panose="02000000000000000000" pitchFamily="2" charset="-78"/>
                <a:cs typeface="Sakkal Majalla" panose="02000000000000000000" pitchFamily="2" charset="-78"/>
              </a:rPr>
              <a:t>نظمت جمعية علوم وتقنية المياه الندوة الأولى حول "مياه الشرب المعبأة في دول المجلس التعاون لدول الخليج العربية" في </a:t>
            </a:r>
            <a:r>
              <a:rPr lang="ar-BH" sz="2400" dirty="0">
                <a:solidFill>
                  <a:srgbClr val="C00000"/>
                </a:solidFill>
                <a:latin typeface="Sakkal Majalla" panose="02000000000000000000" pitchFamily="2" charset="-78"/>
                <a:cs typeface="Sakkal Majalla" panose="02000000000000000000" pitchFamily="2" charset="-78"/>
              </a:rPr>
              <a:t>9 يناير 2020 في دولة الكويت</a:t>
            </a:r>
          </a:p>
          <a:p>
            <a:pPr algn="r" rtl="1">
              <a:lnSpc>
                <a:spcPct val="100000"/>
              </a:lnSpc>
              <a:spcBef>
                <a:spcPts val="0"/>
              </a:spcBef>
            </a:pPr>
            <a:r>
              <a:rPr lang="ar-BH" sz="2400" dirty="0">
                <a:latin typeface="Sakkal Majalla" panose="02000000000000000000" pitchFamily="2" charset="-78"/>
                <a:cs typeface="Sakkal Majalla" panose="02000000000000000000" pitchFamily="2" charset="-78"/>
              </a:rPr>
              <a:t>نظمت الندوة </a:t>
            </a:r>
            <a:r>
              <a:rPr lang="ar-BH" sz="2400" dirty="0">
                <a:solidFill>
                  <a:srgbClr val="C00000"/>
                </a:solidFill>
                <a:latin typeface="Sakkal Majalla" panose="02000000000000000000" pitchFamily="2" charset="-78"/>
                <a:cs typeface="Sakkal Majalla" panose="02000000000000000000" pitchFamily="2" charset="-78"/>
              </a:rPr>
              <a:t>بالشراكة مع مؤسسة الكويت للتقدم العلمي ومعهد الكويت للأبحاث العلمية، وبدعم كريم من الصندوق العربي للإنماء الاجتماعي والاقتصادي في دولة الكويت</a:t>
            </a:r>
          </a:p>
          <a:p>
            <a:pPr algn="r" rtl="1">
              <a:lnSpc>
                <a:spcPct val="100000"/>
              </a:lnSpc>
              <a:spcBef>
                <a:spcPts val="0"/>
              </a:spcBef>
            </a:pPr>
            <a:r>
              <a:rPr lang="ar-BH" sz="2400" dirty="0">
                <a:latin typeface="Sakkal Majalla" panose="02000000000000000000" pitchFamily="2" charset="-78"/>
                <a:cs typeface="Sakkal Majalla" panose="02000000000000000000" pitchFamily="2" charset="-78"/>
              </a:rPr>
              <a:t>شارك بها جميع ذوي العلاقة من دول المجلس: </a:t>
            </a:r>
            <a:r>
              <a:rPr lang="ar-BH" sz="2400" dirty="0">
                <a:solidFill>
                  <a:srgbClr val="C00000"/>
                </a:solidFill>
                <a:latin typeface="Sakkal Majalla" panose="02000000000000000000" pitchFamily="2" charset="-78"/>
                <a:cs typeface="Sakkal Majalla" panose="02000000000000000000" pitchFamily="2" charset="-78"/>
              </a:rPr>
              <a:t>الاكاديميون (جامعات ومراكز بحوث)، هيئات بيئية رقابية، وزارات مياه،  قطاع خاص (أصحاب مصانع)، منظمات غير حكومية وخيرية</a:t>
            </a:r>
            <a:r>
              <a:rPr lang="ar-BH" sz="2400" dirty="0">
                <a:latin typeface="Sakkal Majalla" panose="02000000000000000000" pitchFamily="2" charset="-78"/>
                <a:cs typeface="Sakkal Majalla" panose="02000000000000000000" pitchFamily="2" charset="-78"/>
              </a:rPr>
              <a:t>، ... </a:t>
            </a: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الأولى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pic>
        <p:nvPicPr>
          <p:cNvPr id="4" name="Picture 3" descr="A group of men sitting at a table&#10;&#10;Description automatically generated">
            <a:extLst>
              <a:ext uri="{FF2B5EF4-FFF2-40B4-BE49-F238E27FC236}">
                <a16:creationId xmlns:a16="http://schemas.microsoft.com/office/drawing/2014/main" id="{1DAA6E7E-3F7F-17E8-CDE9-3A0CC1A41C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667544"/>
            <a:ext cx="10972800" cy="3065526"/>
          </a:xfrm>
          <a:prstGeom prst="rect">
            <a:avLst/>
          </a:prstGeom>
        </p:spPr>
      </p:pic>
    </p:spTree>
    <p:extLst>
      <p:ext uri="{BB962C8B-B14F-4D97-AF65-F5344CB8AC3E}">
        <p14:creationId xmlns:p14="http://schemas.microsoft.com/office/powerpoint/2010/main" val="170016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8700" y="1408176"/>
            <a:ext cx="10520171" cy="5184648"/>
          </a:xfrm>
        </p:spPr>
        <p:txBody>
          <a:bodyPr>
            <a:noAutofit/>
          </a:bodyPr>
          <a:lstStyle/>
          <a:p>
            <a:pPr algn="r" rtl="1"/>
            <a:r>
              <a:rPr lang="ar-BH" sz="2400" dirty="0">
                <a:latin typeface="Sakkal Majalla" panose="02000000000000000000" pitchFamily="2" charset="-78"/>
                <a:cs typeface="Sakkal Majalla" panose="02000000000000000000" pitchFamily="2" charset="-78"/>
              </a:rPr>
              <a:t>الأهداف الرئيسية للندوة</a:t>
            </a:r>
          </a:p>
          <a:p>
            <a:pPr lvl="1" algn="r" rtl="1"/>
            <a:r>
              <a:rPr lang="ar-BH" dirty="0">
                <a:solidFill>
                  <a:srgbClr val="C00000"/>
                </a:solidFill>
                <a:latin typeface="Sakkal Majalla" panose="02000000000000000000" pitchFamily="2" charset="-78"/>
                <a:cs typeface="Sakkal Majalla" panose="02000000000000000000" pitchFamily="2" charset="-78"/>
              </a:rPr>
              <a:t>توعية المجتمع الخليجي </a:t>
            </a:r>
            <a:r>
              <a:rPr lang="ar-BH" dirty="0">
                <a:latin typeface="Sakkal Majalla" panose="02000000000000000000" pitchFamily="2" charset="-78"/>
                <a:cs typeface="Sakkal Majalla" panose="02000000000000000000" pitchFamily="2" charset="-78"/>
              </a:rPr>
              <a:t>بالجوانب المختلفة لظاهرة استهلاك المياه المعبأة ليكون تصرف الأفراد وسلوكهم نحو مياه الشرب المعبأة واعياً ومدروساً، وكذلك توعيتهم بنوعية مياه الشرب المزودة للمنازل</a:t>
            </a:r>
          </a:p>
          <a:p>
            <a:pPr lvl="1" algn="r" rtl="1"/>
            <a:r>
              <a:rPr lang="ar-BH" dirty="0">
                <a:solidFill>
                  <a:srgbClr val="C00000"/>
                </a:solidFill>
                <a:latin typeface="Sakkal Majalla" panose="02000000000000000000" pitchFamily="2" charset="-78"/>
                <a:cs typeface="Sakkal Majalla" panose="02000000000000000000" pitchFamily="2" charset="-78"/>
              </a:rPr>
              <a:t>مساندة متخذي القرار </a:t>
            </a:r>
            <a:r>
              <a:rPr lang="ar-BH" dirty="0">
                <a:latin typeface="Sakkal Majalla" panose="02000000000000000000" pitchFamily="2" charset="-78"/>
                <a:cs typeface="Sakkal Majalla" panose="02000000000000000000" pitchFamily="2" charset="-78"/>
              </a:rPr>
              <a:t>للتعامل مع هذه الظاهرة بتعظيم الاستفادة منها وتقليل تكاليفها وأضرارها المنظورة وغير المنظورة</a:t>
            </a:r>
          </a:p>
          <a:p>
            <a:pPr algn="r" rtl="1"/>
            <a:r>
              <a:rPr lang="ar-BH" sz="2400" dirty="0">
                <a:latin typeface="Sakkal Majalla" panose="02000000000000000000" pitchFamily="2" charset="-78"/>
                <a:cs typeface="Sakkal Majalla" panose="02000000000000000000" pitchFamily="2" charset="-78"/>
              </a:rPr>
              <a:t>غطت الندوة العديد من </a:t>
            </a:r>
            <a:r>
              <a:rPr lang="ar-BH" sz="2400" dirty="0">
                <a:solidFill>
                  <a:srgbClr val="C00000"/>
                </a:solidFill>
                <a:latin typeface="Sakkal Majalla" panose="02000000000000000000" pitchFamily="2" charset="-78"/>
                <a:cs typeface="Sakkal Majalla" panose="02000000000000000000" pitchFamily="2" charset="-78"/>
              </a:rPr>
              <a:t>الأبعاد</a:t>
            </a:r>
            <a:r>
              <a:rPr lang="ar-BH" sz="2400" dirty="0">
                <a:latin typeface="Sakkal Majalla" panose="02000000000000000000" pitchFamily="2" charset="-78"/>
                <a:cs typeface="Sakkal Majalla" panose="02000000000000000000" pitchFamily="2" charset="-78"/>
              </a:rPr>
              <a:t> المرتبطة بالمياه المعبأة: </a:t>
            </a:r>
            <a:r>
              <a:rPr lang="ar-BH" sz="2400" dirty="0">
                <a:solidFill>
                  <a:srgbClr val="C00000"/>
                </a:solidFill>
                <a:latin typeface="Sakkal Majalla" panose="02000000000000000000" pitchFamily="2" charset="-78"/>
                <a:cs typeface="Sakkal Majalla" panose="02000000000000000000" pitchFamily="2" charset="-78"/>
              </a:rPr>
              <a:t>الاجتماعية والبيئية/الصحية والاقتصادية والتنظيمية</a:t>
            </a:r>
          </a:p>
          <a:p>
            <a:pPr algn="r" rtl="1"/>
            <a:r>
              <a:rPr lang="ar-BH" sz="2400" dirty="0">
                <a:latin typeface="Sakkal Majalla" panose="02000000000000000000" pitchFamily="2" charset="-78"/>
                <a:cs typeface="Sakkal Majalla" panose="02000000000000000000" pitchFamily="2" charset="-78"/>
              </a:rPr>
              <a:t>نتج عن الندوة العديد من </a:t>
            </a:r>
            <a:r>
              <a:rPr lang="ar-BH" sz="2400" dirty="0">
                <a:solidFill>
                  <a:srgbClr val="C00000"/>
                </a:solidFill>
                <a:latin typeface="Sakkal Majalla" panose="02000000000000000000" pitchFamily="2" charset="-78"/>
                <a:cs typeface="Sakkal Majalla" panose="02000000000000000000" pitchFamily="2" charset="-78"/>
              </a:rPr>
              <a:t>التوصيات </a:t>
            </a:r>
            <a:r>
              <a:rPr lang="ar-BH" sz="2400" dirty="0">
                <a:latin typeface="Sakkal Majalla" panose="02000000000000000000" pitchFamily="2" charset="-78"/>
                <a:cs typeface="Sakkal Majalla" panose="02000000000000000000" pitchFamily="2" charset="-78"/>
              </a:rPr>
              <a:t>التي رفعت إلى الأمانة العامة وتم تعميمها على الوزارات والهيئات والجهات ذات العلاقة بدول المجلس (</a:t>
            </a:r>
            <a:r>
              <a:rPr lang="en-US" sz="2400" dirty="0">
                <a:latin typeface="Sakkal Majalla" panose="02000000000000000000" pitchFamily="2" charset="-78"/>
                <a:cs typeface="Sakkal Majalla" panose="02000000000000000000" pitchFamily="2" charset="-78"/>
                <a:hlinkClick r:id="rId2"/>
              </a:rPr>
              <a:t>https://wstagcc.org/seminar-on-bottled-water-consumption-in-the-gcc-countries</a:t>
            </a:r>
            <a:r>
              <a:rPr lang="ar-BH" sz="2400" dirty="0">
                <a:latin typeface="Sakkal Majalla" panose="02000000000000000000" pitchFamily="2" charset="-78"/>
                <a:cs typeface="Sakkal Majalla" panose="02000000000000000000" pitchFamily="2" charset="-78"/>
                <a:hlinkClick r:id="rId2"/>
              </a:rPr>
              <a:t>/</a:t>
            </a:r>
            <a:r>
              <a:rPr lang="ar-BH" sz="2400" dirty="0">
                <a:latin typeface="Sakkal Majalla" panose="02000000000000000000" pitchFamily="2" charset="-78"/>
                <a:cs typeface="Sakkal Majalla" panose="02000000000000000000" pitchFamily="2" charset="-78"/>
              </a:rPr>
              <a:t>)</a:t>
            </a:r>
          </a:p>
          <a:p>
            <a:pPr algn="r" rtl="1"/>
            <a:r>
              <a:rPr lang="ar-BH" sz="2400" dirty="0">
                <a:solidFill>
                  <a:srgbClr val="C00000"/>
                </a:solidFill>
                <a:latin typeface="Sakkal Majalla" panose="02000000000000000000" pitchFamily="2" charset="-78"/>
                <a:cs typeface="Sakkal Majalla" panose="02000000000000000000" pitchFamily="2" charset="-78"/>
              </a:rPr>
              <a:t>أوصت الندوة بعقد ندوات مكملة لهذه الندوة </a:t>
            </a:r>
            <a:r>
              <a:rPr lang="ar-BH" sz="2400" dirty="0">
                <a:latin typeface="Sakkal Majalla" panose="02000000000000000000" pitchFamily="2" charset="-78"/>
                <a:cs typeface="Sakkal Majalla" panose="02000000000000000000" pitchFamily="2" charset="-78"/>
              </a:rPr>
              <a:t>العامة بالتركيز على مواضيع معينة في صناع المياه المعبئة، من أهمها</a:t>
            </a:r>
          </a:p>
          <a:p>
            <a:pPr marL="685800" lvl="2" algn="r" rtl="1">
              <a:spcBef>
                <a:spcPts val="1000"/>
              </a:spcBef>
            </a:pPr>
            <a:r>
              <a:rPr lang="ar-BH" sz="2400" b="1" dirty="0">
                <a:latin typeface="Sakkal Majalla" panose="02000000000000000000" pitchFamily="2" charset="-78"/>
                <a:cs typeface="Sakkal Majalla" panose="02000000000000000000" pitchFamily="2" charset="-78"/>
              </a:rPr>
              <a:t>الجانب التشريعي والتنظيمي لصناعة وسوق المياه المعبأة</a:t>
            </a:r>
            <a:r>
              <a:rPr lang="ar-BH" sz="2400" dirty="0">
                <a:latin typeface="Sakkal Majalla" panose="02000000000000000000" pitchFamily="2" charset="-78"/>
                <a:cs typeface="Sakkal Majalla" panose="02000000000000000000" pitchFamily="2" charset="-78"/>
              </a:rPr>
              <a:t> لضمان جودة هذه المياه وحماية المستهلك وتخفيف الأثر البيئي لها، ويشمل ذلك التشريعات والمواصفات والرقابة وأساليب التخلص من المياه العادمة والعبوات البلاستيكية المصاحبة لإنتاج واستخدام المياه لمعبأة </a:t>
            </a:r>
            <a:endParaRPr lang="en-US" sz="2400"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الأولى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64287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216" y="1389888"/>
            <a:ext cx="10872216" cy="5084064"/>
          </a:xfrm>
        </p:spPr>
        <p:txBody>
          <a:bodyPr>
            <a:noAutofit/>
          </a:bodyPr>
          <a:lstStyle/>
          <a:p>
            <a:pPr algn="r" rtl="1">
              <a:lnSpc>
                <a:spcPct val="100000"/>
              </a:lnSpc>
              <a:spcBef>
                <a:spcPts val="0"/>
              </a:spcBef>
            </a:pPr>
            <a:r>
              <a:rPr lang="ar-BH" sz="2400" dirty="0">
                <a:latin typeface="Sakkal Majalla" panose="02000000000000000000" pitchFamily="2" charset="-78"/>
                <a:cs typeface="Sakkal Majalla" panose="02000000000000000000" pitchFamily="2" charset="-78"/>
              </a:rPr>
              <a:t>العديد من الدوافع لتفضيل المياه المعبأة على المياه المنزلية في دول المجلس؛ ومن أهمها عدم الثقة في جودة المياه المنزلية</a:t>
            </a:r>
          </a:p>
          <a:p>
            <a:pPr lvl="1" algn="r" rtl="1">
              <a:lnSpc>
                <a:spcPct val="100000"/>
              </a:lnSpc>
              <a:spcBef>
                <a:spcPts val="0"/>
              </a:spcBef>
            </a:pPr>
            <a:r>
              <a:rPr lang="ar-BH" sz="2000" dirty="0">
                <a:latin typeface="Sakkal Majalla" panose="02000000000000000000" pitchFamily="2" charset="-78"/>
                <a:cs typeface="Sakkal Majalla" panose="02000000000000000000" pitchFamily="2" charset="-78"/>
              </a:rPr>
              <a:t>يوصى </a:t>
            </a:r>
            <a:r>
              <a:rPr lang="ar-BH" sz="2000" dirty="0">
                <a:solidFill>
                  <a:srgbClr val="C00000"/>
                </a:solidFill>
                <a:latin typeface="Sakkal Majalla" panose="02000000000000000000" pitchFamily="2" charset="-78"/>
                <a:cs typeface="Sakkal Majalla" panose="02000000000000000000" pitchFamily="2" charset="-78"/>
              </a:rPr>
              <a:t>برفع مستوى وعي المجتمع الخليجي بجودة المياه المنزلية </a:t>
            </a:r>
            <a:r>
              <a:rPr lang="ar-BH" sz="2000" dirty="0">
                <a:latin typeface="Sakkal Majalla" panose="02000000000000000000" pitchFamily="2" charset="-78"/>
                <a:cs typeface="Sakkal Majalla" panose="02000000000000000000" pitchFamily="2" charset="-78"/>
              </a:rPr>
              <a:t>التي تقدمها دول المجلس </a:t>
            </a:r>
            <a:endParaRPr lang="en-US" sz="2000" dirty="0">
              <a:latin typeface="Sakkal Majalla" panose="02000000000000000000" pitchFamily="2" charset="-78"/>
              <a:cs typeface="Sakkal Majalla" panose="02000000000000000000" pitchFamily="2" charset="-78"/>
            </a:endParaRPr>
          </a:p>
          <a:p>
            <a:pPr lvl="0" algn="r" rtl="1">
              <a:lnSpc>
                <a:spcPct val="100000"/>
              </a:lnSpc>
              <a:spcBef>
                <a:spcPts val="0"/>
              </a:spcBef>
            </a:pPr>
            <a:r>
              <a:rPr lang="ar-BH" sz="2400" dirty="0">
                <a:latin typeface="Sakkal Majalla" panose="02000000000000000000" pitchFamily="2" charset="-78"/>
                <a:cs typeface="Sakkal Majalla" panose="02000000000000000000" pitchFamily="2" charset="-78"/>
              </a:rPr>
              <a:t>تمثل صناعة المياه المعبأة نشاطاً اقتصادياً وطنياً قائماً وهاماً في دول المجلس ومن الأنشطة الاقتصادية الواعدة، كما أن للمياه المعبأة أهمية استراتيجية عالية لحالات الطوارئ المتعلقة بمياه الشرب. </a:t>
            </a:r>
          </a:p>
          <a:p>
            <a:pPr lvl="1" algn="r" rtl="1">
              <a:lnSpc>
                <a:spcPct val="100000"/>
              </a:lnSpc>
              <a:spcBef>
                <a:spcPts val="0"/>
              </a:spcBef>
            </a:pPr>
            <a:r>
              <a:rPr lang="ar-BH" sz="2000" dirty="0">
                <a:latin typeface="Sakkal Majalla" panose="02000000000000000000" pitchFamily="2" charset="-78"/>
                <a:cs typeface="Sakkal Majalla" panose="02000000000000000000" pitchFamily="2" charset="-78"/>
              </a:rPr>
              <a:t>من الضروري </a:t>
            </a:r>
            <a:r>
              <a:rPr lang="ar-BH" sz="2000" dirty="0">
                <a:solidFill>
                  <a:srgbClr val="C00000"/>
                </a:solidFill>
                <a:latin typeface="Sakkal Majalla" panose="02000000000000000000" pitchFamily="2" charset="-78"/>
                <a:cs typeface="Sakkal Majalla" panose="02000000000000000000" pitchFamily="2" charset="-78"/>
              </a:rPr>
              <a:t>تشجيع هذا القطاع </a:t>
            </a:r>
            <a:r>
              <a:rPr lang="ar-BH" sz="2000" dirty="0">
                <a:latin typeface="Sakkal Majalla" panose="02000000000000000000" pitchFamily="2" charset="-78"/>
                <a:cs typeface="Sakkal Majalla" panose="02000000000000000000" pitchFamily="2" charset="-78"/>
              </a:rPr>
              <a:t>على النمو  ولكن يجب أن يتم </a:t>
            </a:r>
            <a:r>
              <a:rPr lang="ar-BH" sz="2000" dirty="0">
                <a:solidFill>
                  <a:srgbClr val="C00000"/>
                </a:solidFill>
                <a:latin typeface="Sakkal Majalla" panose="02000000000000000000" pitchFamily="2" charset="-78"/>
                <a:cs typeface="Sakkal Majalla" panose="02000000000000000000" pitchFamily="2" charset="-78"/>
              </a:rPr>
              <a:t>تقليل </a:t>
            </a:r>
            <a:r>
              <a:rPr lang="ar-BH" sz="2000" dirty="0" err="1">
                <a:solidFill>
                  <a:srgbClr val="C00000"/>
                </a:solidFill>
                <a:latin typeface="Sakkal Majalla" panose="02000000000000000000" pitchFamily="2" charset="-78"/>
                <a:cs typeface="Sakkal Majalla" panose="02000000000000000000" pitchFamily="2" charset="-78"/>
              </a:rPr>
              <a:t>مخاطره</a:t>
            </a:r>
            <a:r>
              <a:rPr lang="ar-BH" sz="2000" dirty="0">
                <a:solidFill>
                  <a:srgbClr val="C00000"/>
                </a:solidFill>
                <a:latin typeface="Sakkal Majalla" panose="02000000000000000000" pitchFamily="2" charset="-78"/>
                <a:cs typeface="Sakkal Majalla" panose="02000000000000000000" pitchFamily="2" charset="-78"/>
              </a:rPr>
              <a:t> على صحة الإنسان والبيئة </a:t>
            </a:r>
            <a:r>
              <a:rPr lang="ar-BH" sz="2000" dirty="0">
                <a:latin typeface="Sakkal Majalla" panose="02000000000000000000" pitchFamily="2" charset="-78"/>
                <a:cs typeface="Sakkal Majalla" panose="02000000000000000000" pitchFamily="2" charset="-78"/>
              </a:rPr>
              <a:t>وتكاليفه المنظورة وغير المنظورة</a:t>
            </a:r>
          </a:p>
          <a:p>
            <a:pPr lvl="1" algn="r" rtl="1">
              <a:lnSpc>
                <a:spcPct val="100000"/>
              </a:lnSpc>
              <a:spcBef>
                <a:spcPts val="0"/>
              </a:spcBef>
            </a:pPr>
            <a:r>
              <a:rPr lang="ar-BH" dirty="0">
                <a:solidFill>
                  <a:srgbClr val="C00000"/>
                </a:solidFill>
                <a:latin typeface="Sakkal Majalla" panose="02000000000000000000" pitchFamily="2" charset="-78"/>
                <a:cs typeface="Sakkal Majalla" panose="02000000000000000000" pitchFamily="2" charset="-78"/>
              </a:rPr>
              <a:t>إجراء دراسات تقييم الأثر البيئي ضمن اشتراطات التراخيص</a:t>
            </a:r>
            <a:r>
              <a:rPr lang="ar-BH" dirty="0">
                <a:latin typeface="Sakkal Majalla" panose="02000000000000000000" pitchFamily="2" charset="-78"/>
                <a:cs typeface="Sakkal Majalla" panose="02000000000000000000" pitchFamily="2" charset="-78"/>
              </a:rPr>
              <a:t>، والالتزام بممارسات التصنيع الجيدة عند تشغيل المصانع، </a:t>
            </a:r>
            <a:r>
              <a:rPr lang="ar-BH" dirty="0">
                <a:solidFill>
                  <a:srgbClr val="C00000"/>
                </a:solidFill>
                <a:latin typeface="Sakkal Majalla" panose="02000000000000000000" pitchFamily="2" charset="-78"/>
                <a:cs typeface="Sakkal Majalla" panose="02000000000000000000" pitchFamily="2" charset="-78"/>
              </a:rPr>
              <a:t>ووضع الضوابط والتنظيمات المطلوبة لحماية صحة المستهلك</a:t>
            </a:r>
          </a:p>
          <a:p>
            <a:pPr lvl="0" algn="r" rtl="1">
              <a:lnSpc>
                <a:spcPct val="100000"/>
              </a:lnSpc>
              <a:spcBef>
                <a:spcPts val="0"/>
              </a:spcBef>
            </a:pPr>
            <a:r>
              <a:rPr lang="ar-BH" sz="2400" dirty="0">
                <a:latin typeface="Sakkal Majalla" panose="02000000000000000000" pitchFamily="2" charset="-78"/>
                <a:cs typeface="Sakkal Majalla" panose="02000000000000000000" pitchFamily="2" charset="-78"/>
              </a:rPr>
              <a:t>تمثل قضية نوعية مياه الشرب سواء للمياه المعبأة أو للمياه المنزلية (اختلاط البلاستيك الدقيق أو المركبات الكيميائية للقناني البلاستيكية بالمياه المعبأة، مشكلة تواجد </a:t>
            </a:r>
            <a:r>
              <a:rPr lang="ar-BH" sz="2400" dirty="0" err="1">
                <a:latin typeface="Sakkal Majalla" panose="02000000000000000000" pitchFamily="2" charset="-78"/>
                <a:cs typeface="Sakkal Majalla" panose="02000000000000000000" pitchFamily="2" charset="-78"/>
              </a:rPr>
              <a:t>البرومات</a:t>
            </a:r>
            <a:r>
              <a:rPr lang="ar-BH" sz="2400" dirty="0">
                <a:latin typeface="Sakkal Majalla" panose="02000000000000000000" pitchFamily="2" charset="-78"/>
                <a:cs typeface="Sakkal Majalla" panose="02000000000000000000" pitchFamily="2" charset="-78"/>
              </a:rPr>
              <a:t>، عدم التوافق مع المواصفات القياسية، ...)  هاجساً كبيراً </a:t>
            </a:r>
          </a:p>
          <a:p>
            <a:pPr lvl="1" algn="r" rtl="1">
              <a:lnSpc>
                <a:spcPct val="100000"/>
              </a:lnSpc>
              <a:spcBef>
                <a:spcPts val="0"/>
              </a:spcBef>
            </a:pPr>
            <a:r>
              <a:rPr lang="ar-BH" sz="2000" dirty="0">
                <a:latin typeface="Sakkal Majalla" panose="02000000000000000000" pitchFamily="2" charset="-78"/>
                <a:cs typeface="Sakkal Majalla" panose="02000000000000000000" pitchFamily="2" charset="-78"/>
              </a:rPr>
              <a:t>يوصى </a:t>
            </a:r>
            <a:r>
              <a:rPr lang="ar-BH" sz="2000" dirty="0">
                <a:solidFill>
                  <a:srgbClr val="C00000"/>
                </a:solidFill>
                <a:latin typeface="Sakkal Majalla" panose="02000000000000000000" pitchFamily="2" charset="-78"/>
                <a:cs typeface="Sakkal Majalla" panose="02000000000000000000" pitchFamily="2" charset="-78"/>
              </a:rPr>
              <a:t>بتكثيف الدراسات العلمية المتعلقة بالجوانب الكيميائية والصحية لمياه الشرب </a:t>
            </a:r>
            <a:r>
              <a:rPr lang="ar-BH" sz="2000" dirty="0">
                <a:latin typeface="Sakkal Majalla" panose="02000000000000000000" pitchFamily="2" charset="-78"/>
                <a:cs typeface="Sakkal Majalla" panose="02000000000000000000" pitchFamily="2" charset="-78"/>
              </a:rPr>
              <a:t>بشكل عام وبيان نتائج هذه الدراسات بدرجة عالية من الشفافية، كما </a:t>
            </a:r>
            <a:r>
              <a:rPr lang="ar-BH" sz="2000" dirty="0">
                <a:solidFill>
                  <a:srgbClr val="C00000"/>
                </a:solidFill>
                <a:latin typeface="Sakkal Majalla" panose="02000000000000000000" pitchFamily="2" charset="-78"/>
                <a:cs typeface="Sakkal Majalla" panose="02000000000000000000" pitchFamily="2" charset="-78"/>
              </a:rPr>
              <a:t>يوصى بوضع خطة سلامة لمياه الشرب </a:t>
            </a:r>
            <a:r>
              <a:rPr lang="en-US" sz="2000" dirty="0">
                <a:latin typeface="Sakkal Majalla" panose="02000000000000000000" pitchFamily="2" charset="-78"/>
                <a:cs typeface="Sakkal Majalla" panose="02000000000000000000" pitchFamily="2" charset="-78"/>
              </a:rPr>
              <a:t>Water Safety Plan </a:t>
            </a:r>
            <a:r>
              <a:rPr lang="ar-BH" sz="2000" dirty="0">
                <a:latin typeface="Sakkal Majalla" panose="02000000000000000000" pitchFamily="2" charset="-78"/>
                <a:cs typeface="Sakkal Majalla" panose="02000000000000000000" pitchFamily="2" charset="-78"/>
              </a:rPr>
              <a:t>من قبل الجهة المسئولة عن تزويد/تصنيع المياه سواء المنزلية أو المعبأة لحماية صحة المستهلك</a:t>
            </a:r>
            <a:endParaRPr lang="en-US" sz="2000" dirty="0">
              <a:latin typeface="Sakkal Majalla" panose="02000000000000000000" pitchFamily="2" charset="-78"/>
              <a:cs typeface="Sakkal Majalla" panose="02000000000000000000" pitchFamily="2" charset="-78"/>
            </a:endParaRPr>
          </a:p>
          <a:p>
            <a:pPr lvl="0" algn="r" rtl="1">
              <a:lnSpc>
                <a:spcPct val="100000"/>
              </a:lnSpc>
              <a:spcBef>
                <a:spcPts val="0"/>
              </a:spcBef>
            </a:pPr>
            <a:r>
              <a:rPr lang="ar-BH" sz="2400" dirty="0">
                <a:latin typeface="Sakkal Majalla" panose="02000000000000000000" pitchFamily="2" charset="-78"/>
                <a:cs typeface="Sakkal Majalla" panose="02000000000000000000" pitchFamily="2" charset="-78"/>
              </a:rPr>
              <a:t>يوجد </a:t>
            </a:r>
            <a:r>
              <a:rPr lang="ar-BH" sz="2400" dirty="0">
                <a:solidFill>
                  <a:srgbClr val="C00000"/>
                </a:solidFill>
                <a:latin typeface="Sakkal Majalla" panose="02000000000000000000" pitchFamily="2" charset="-78"/>
                <a:cs typeface="Sakkal Majalla" panose="02000000000000000000" pitchFamily="2" charset="-78"/>
              </a:rPr>
              <a:t>نقص في البيانات ذات العلاقة بالمياه المعبأة </a:t>
            </a:r>
            <a:r>
              <a:rPr lang="ar-BH" sz="2400" dirty="0">
                <a:latin typeface="Sakkal Majalla" panose="02000000000000000000" pitchFamily="2" charset="-78"/>
                <a:cs typeface="Sakkal Majalla" panose="02000000000000000000" pitchFamily="2" charset="-78"/>
              </a:rPr>
              <a:t>بشكل عام في دول المجلس ويجب العمل على إتاحتها وتزويدها للباحثين</a:t>
            </a:r>
          </a:p>
          <a:p>
            <a:pPr lvl="0" algn="r" rtl="1">
              <a:lnSpc>
                <a:spcPct val="100000"/>
              </a:lnSpc>
              <a:spcBef>
                <a:spcPts val="0"/>
              </a:spcBef>
            </a:pPr>
            <a:r>
              <a:rPr lang="ar-BH" sz="2400" dirty="0">
                <a:latin typeface="Sakkal Majalla" panose="02000000000000000000" pitchFamily="2" charset="-78"/>
                <a:cs typeface="Sakkal Majalla" panose="02000000000000000000" pitchFamily="2" charset="-78"/>
              </a:rPr>
              <a:t>يوصى </a:t>
            </a:r>
            <a:r>
              <a:rPr lang="ar-BH" sz="2400" dirty="0">
                <a:solidFill>
                  <a:srgbClr val="C00000"/>
                </a:solidFill>
                <a:latin typeface="Sakkal Majalla" panose="02000000000000000000" pitchFamily="2" charset="-78"/>
                <a:cs typeface="Sakkal Majalla" panose="02000000000000000000" pitchFamily="2" charset="-78"/>
              </a:rPr>
              <a:t>بتوجيه البحوث العلمية </a:t>
            </a:r>
            <a:r>
              <a:rPr lang="ar-BH" sz="2400" dirty="0">
                <a:latin typeface="Sakkal Majalla" panose="02000000000000000000" pitchFamily="2" charset="-78"/>
                <a:cs typeface="Sakkal Majalla" panose="02000000000000000000" pitchFamily="2" charset="-78"/>
              </a:rPr>
              <a:t>في جامعات ومراكز أبحاث المنطقة للتطرق إلى الأبعاد المختلفة لظاهرة المياه المعبأة في دول المجلس، وخصوصا تلك المتعلقة بالجوانب الصحية والبيئية منها، وذلك لمساندة متخذي القرار والمشرعين</a:t>
            </a: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الأولى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96131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9969D6-35BF-35BF-37F8-09837E919951}"/>
              </a:ext>
            </a:extLst>
          </p:cNvPr>
          <p:cNvSpPr>
            <a:spLocks noGrp="1"/>
          </p:cNvSpPr>
          <p:nvPr>
            <p:ph type="title"/>
          </p:nvPr>
        </p:nvSpPr>
        <p:spPr>
          <a:xfrm>
            <a:off x="838200" y="2366204"/>
            <a:ext cx="10515600" cy="1325563"/>
          </a:xfrm>
        </p:spPr>
        <p:txBody>
          <a:bodyPr>
            <a:normAutofit/>
          </a:bodyPr>
          <a:lstStyle/>
          <a:p>
            <a:pPr algn="ctr" defTabSz="914400" rtl="1" eaLnBrk="1" latinLnBrk="0" hangingPunct="1">
              <a:lnSpc>
                <a:spcPct val="90000"/>
              </a:lnSpc>
              <a:spcBef>
                <a:spcPct val="0"/>
              </a:spcBef>
              <a:buNone/>
            </a:pPr>
            <a:r>
              <a:rPr lang="ar-BH" sz="4800" b="1" dirty="0">
                <a:solidFill>
                  <a:srgbClr val="C00000"/>
                </a:solidFill>
                <a:latin typeface="Sakkal Majalla" panose="02000000000000000000" pitchFamily="2" charset="-78"/>
                <a:cs typeface="Sakkal Majalla" panose="02000000000000000000" pitchFamily="2" charset="-78"/>
              </a:rPr>
              <a:t>نتائج وتوصيات الندوة الثانية لمياه الشرب المعبأة</a:t>
            </a:r>
            <a:endParaRPr lang="en-KW" sz="4800" b="1" dirty="0"/>
          </a:p>
        </p:txBody>
      </p:sp>
    </p:spTree>
    <p:extLst>
      <p:ext uri="{BB962C8B-B14F-4D97-AF65-F5344CB8AC3E}">
        <p14:creationId xmlns:p14="http://schemas.microsoft.com/office/powerpoint/2010/main" val="2740813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216" y="1389888"/>
            <a:ext cx="10872216" cy="5468112"/>
          </a:xfrm>
        </p:spPr>
        <p:txBody>
          <a:bodyPr>
            <a:noAutofit/>
          </a:bodyPr>
          <a:lstStyle/>
          <a:p>
            <a:pPr algn="r" rtl="1"/>
            <a:r>
              <a:rPr lang="ar-BH" sz="2400" dirty="0">
                <a:latin typeface="Sakkal Majalla" panose="02000000000000000000" pitchFamily="2" charset="-78"/>
                <a:cs typeface="Sakkal Majalla" panose="02000000000000000000" pitchFamily="2" charset="-78"/>
              </a:rPr>
              <a:t>نظمت جمعية علوم وتقنية المياه الندوة الثانية حول "مياه الشرب المعبأة في دول المجلس التعاون لدول الخليج العربية" </a:t>
            </a:r>
            <a:r>
              <a:rPr lang="ar-BH" sz="2400" dirty="0">
                <a:solidFill>
                  <a:srgbClr val="C00000"/>
                </a:solidFill>
                <a:latin typeface="Sakkal Majalla" panose="02000000000000000000" pitchFamily="2" charset="-78"/>
                <a:cs typeface="Sakkal Majalla" panose="02000000000000000000" pitchFamily="2" charset="-78"/>
              </a:rPr>
              <a:t>في 30 أبريل – 1مايو 2023، في الدوحة، دولة قطر</a:t>
            </a:r>
          </a:p>
          <a:p>
            <a:pPr algn="r" rtl="1"/>
            <a:r>
              <a:rPr lang="ar-BH" sz="2400" dirty="0">
                <a:solidFill>
                  <a:srgbClr val="C00000"/>
                </a:solidFill>
                <a:latin typeface="Sakkal Majalla" panose="02000000000000000000" pitchFamily="2" charset="-78"/>
                <a:cs typeface="Sakkal Majalla" panose="02000000000000000000" pitchFamily="2" charset="-78"/>
              </a:rPr>
              <a:t>بالشراكة مع </a:t>
            </a:r>
            <a:r>
              <a:rPr lang="ar-SA" sz="2400" dirty="0">
                <a:solidFill>
                  <a:srgbClr val="C00000"/>
                </a:solidFill>
                <a:latin typeface="Sakkal Majalla" panose="02000000000000000000" pitchFamily="2" charset="-78"/>
                <a:cs typeface="Sakkal Majalla" panose="02000000000000000000" pitchFamily="2" charset="-78"/>
              </a:rPr>
              <a:t>مع وزارة البيئة والتغير المناخي بدولة قطر</a:t>
            </a:r>
            <a:endParaRPr lang="ar-BH" sz="2400" dirty="0">
              <a:solidFill>
                <a:srgbClr val="C00000"/>
              </a:solidFill>
              <a:latin typeface="Sakkal Majalla" panose="02000000000000000000" pitchFamily="2" charset="-78"/>
              <a:cs typeface="Sakkal Majalla" panose="02000000000000000000" pitchFamily="2" charset="-78"/>
            </a:endParaRPr>
          </a:p>
          <a:p>
            <a:pPr algn="r" rtl="1"/>
            <a:r>
              <a:rPr lang="ar-SA" sz="2400" dirty="0">
                <a:latin typeface="Sakkal Majalla" panose="02000000000000000000" pitchFamily="2" charset="-78"/>
                <a:cs typeface="Sakkal Majalla" panose="02000000000000000000" pitchFamily="2" charset="-78"/>
              </a:rPr>
              <a:t> </a:t>
            </a:r>
            <a:r>
              <a:rPr lang="ar-BH" sz="2400" dirty="0">
                <a:latin typeface="Sakkal Majalla" panose="02000000000000000000" pitchFamily="2" charset="-78"/>
                <a:cs typeface="Sakkal Majalla" panose="02000000000000000000" pitchFamily="2" charset="-78"/>
              </a:rPr>
              <a:t>جاءت الندوة </a:t>
            </a:r>
            <a:r>
              <a:rPr lang="ar-SA" sz="2400" dirty="0">
                <a:latin typeface="Sakkal Majalla" panose="02000000000000000000" pitchFamily="2" charset="-78"/>
                <a:cs typeface="Sakkal Majalla" panose="02000000000000000000" pitchFamily="2" charset="-78"/>
              </a:rPr>
              <a:t>استكمالاً لتوصية الندوة الأولى (دولة الكويت في يناير 2020) بعقد ندوات مكملة بالتركيز على مواضيع أو أبعاد معينة، و</a:t>
            </a:r>
            <a:r>
              <a:rPr lang="ar-BH" sz="2400" dirty="0">
                <a:latin typeface="Sakkal Majalla" panose="02000000000000000000" pitchFamily="2" charset="-78"/>
                <a:cs typeface="Sakkal Majalla" panose="02000000000000000000" pitchFamily="2" charset="-78"/>
              </a:rPr>
              <a:t>ه</a:t>
            </a:r>
            <a:r>
              <a:rPr lang="ar-SA" sz="2400" dirty="0">
                <a:latin typeface="Sakkal Majalla" panose="02000000000000000000" pitchFamily="2" charset="-78"/>
                <a:cs typeface="Sakkal Majalla" panose="02000000000000000000" pitchFamily="2" charset="-78"/>
              </a:rPr>
              <a:t>دفت إلى مناقشة الجانب التشريعي والتنظيمي لصناعة وسوق المياه المعبأة لضمان جودة هذه المياه وحماية المستهلك وتخفيف الأثر البيئي لها</a:t>
            </a:r>
            <a:endParaRPr lang="ar-BH" sz="2400" dirty="0">
              <a:latin typeface="Sakkal Majalla" panose="02000000000000000000" pitchFamily="2" charset="-78"/>
              <a:cs typeface="Sakkal Majalla" panose="02000000000000000000" pitchFamily="2" charset="-78"/>
            </a:endParaRPr>
          </a:p>
          <a:p>
            <a:pPr algn="r" rtl="1"/>
            <a:r>
              <a:rPr lang="ar-BH" sz="2400" dirty="0">
                <a:latin typeface="Sakkal Majalla" panose="02000000000000000000" pitchFamily="2" charset="-78"/>
                <a:cs typeface="Sakkal Majalla" panose="02000000000000000000" pitchFamily="2" charset="-78"/>
              </a:rPr>
              <a:t>أهم التوصيات</a:t>
            </a:r>
          </a:p>
          <a:p>
            <a:pPr lvl="1" algn="r" rtl="1"/>
            <a:r>
              <a:rPr lang="ar-BH" dirty="0">
                <a:solidFill>
                  <a:srgbClr val="C00000"/>
                </a:solidFill>
                <a:latin typeface="Sakkal Majalla" panose="02000000000000000000" pitchFamily="2" charset="-78"/>
                <a:cs typeface="Sakkal Majalla" panose="02000000000000000000" pitchFamily="2" charset="-78"/>
              </a:rPr>
              <a:t>رفع وعي المجتمع الخليجي </a:t>
            </a:r>
            <a:r>
              <a:rPr lang="ar-BH" dirty="0">
                <a:latin typeface="Sakkal Majalla" panose="02000000000000000000" pitchFamily="2" charset="-78"/>
                <a:cs typeface="Sakkal Majalla" panose="02000000000000000000" pitchFamily="2" charset="-78"/>
              </a:rPr>
              <a:t>بالمياه بشكل عام، والمياه المنزلية ومياه الشرب المعبأة بشكل خاص، وتزويده بالمعلومات المتعلقة بعملية إنتاج المياه في الحالتين ومراقبة جودتها من الإنتاج إلى نقلها وتخزينها، والتأثيرات الاقتصادية والبيئية والصحية المصاحبة لإنتاجها واستهلاكها من خلال البرامج التوعوية المناسبة</a:t>
            </a:r>
          </a:p>
          <a:p>
            <a:pPr lvl="1" algn="r" rtl="1"/>
            <a:r>
              <a:rPr lang="ar-BH" dirty="0">
                <a:solidFill>
                  <a:srgbClr val="C00000"/>
                </a:solidFill>
                <a:latin typeface="Sakkal Majalla" panose="02000000000000000000" pitchFamily="2" charset="-78"/>
                <a:cs typeface="Sakkal Majalla" panose="02000000000000000000" pitchFamily="2" charset="-78"/>
              </a:rPr>
              <a:t>تخصيص جلسات خاصة بنوعية مياه الشرب في المؤتمرات والندوات المتعلقة بالمياه، وللمناهج الدراسية، وإنشاء موقع إليكتروني خليجي لمياه الشرب المعبأة </a:t>
            </a:r>
            <a:r>
              <a:rPr lang="ar-BH" dirty="0">
                <a:latin typeface="Sakkal Majalla" panose="02000000000000000000" pitchFamily="2" charset="-78"/>
                <a:cs typeface="Sakkal Majalla" panose="02000000000000000000" pitchFamily="2" charset="-78"/>
              </a:rPr>
              <a:t>(اشتراطاتها ومعلومات توعوية ومقاطع فيديو).</a:t>
            </a:r>
            <a:endParaRPr lang="en-US" dirty="0">
              <a:latin typeface="Sakkal Majalla" panose="02000000000000000000" pitchFamily="2" charset="-78"/>
              <a:cs typeface="Sakkal Majalla" panose="02000000000000000000" pitchFamily="2" charset="-78"/>
            </a:endParaRPr>
          </a:p>
          <a:p>
            <a:pPr lvl="1" algn="r" rtl="1"/>
            <a:r>
              <a:rPr lang="ar-BH" dirty="0">
                <a:solidFill>
                  <a:srgbClr val="C00000"/>
                </a:solidFill>
                <a:latin typeface="Sakkal Majalla" panose="02000000000000000000" pitchFamily="2" charset="-78"/>
                <a:cs typeface="Sakkal Majalla" panose="02000000000000000000" pitchFamily="2" charset="-78"/>
              </a:rPr>
              <a:t>الاستمرار بتطوير شبكة المياه العامة في دول المجلس </a:t>
            </a:r>
            <a:r>
              <a:rPr lang="ar-BH" dirty="0">
                <a:latin typeface="Sakkal Majalla" panose="02000000000000000000" pitchFamily="2" charset="-78"/>
                <a:cs typeface="Sakkal Majalla" panose="02000000000000000000" pitchFamily="2" charset="-78"/>
              </a:rPr>
              <a:t>لضمان وصول المياه للمستهلك بالجودة العالية ونشر التقارير والتوعية باستمرار لبقاء ثقة المستهلك بها.</a:t>
            </a:r>
            <a:endParaRPr lang="en-US"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الثانية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0815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216" y="1389888"/>
            <a:ext cx="10872216" cy="5468112"/>
          </a:xfrm>
        </p:spPr>
        <p:txBody>
          <a:bodyPr>
            <a:noAutofit/>
          </a:bodyPr>
          <a:lstStyle/>
          <a:p>
            <a:pPr algn="r" rtl="1"/>
            <a:r>
              <a:rPr lang="ar-BH" sz="2400" dirty="0">
                <a:latin typeface="Sakkal Majalla" panose="02000000000000000000" pitchFamily="2" charset="-78"/>
                <a:cs typeface="Sakkal Majalla" panose="02000000000000000000" pitchFamily="2" charset="-78"/>
              </a:rPr>
              <a:t>تابع، أهم التوصيات</a:t>
            </a:r>
          </a:p>
          <a:p>
            <a:pPr lvl="1" algn="r" rtl="1"/>
            <a:r>
              <a:rPr lang="ar-BH" dirty="0">
                <a:latin typeface="Sakkal Majalla" panose="02000000000000000000" pitchFamily="2" charset="-78"/>
                <a:cs typeface="Sakkal Majalla" panose="02000000000000000000" pitchFamily="2" charset="-78"/>
              </a:rPr>
              <a:t>تمثل صناعة المياه المعبأة أحد الأنشطة الاقتصادية الوطنية القائمة الهامة في دول المجلس الواجب تشجيعها، كما أن لها أهمية استراتيجية عالية لحالات الطوارئ المتعلقة بمياه الشرب،  ولكن </a:t>
            </a:r>
            <a:r>
              <a:rPr lang="ar-BH" dirty="0">
                <a:solidFill>
                  <a:srgbClr val="C00000"/>
                </a:solidFill>
                <a:latin typeface="Sakkal Majalla" panose="02000000000000000000" pitchFamily="2" charset="-78"/>
                <a:cs typeface="Sakkal Majalla" panose="02000000000000000000" pitchFamily="2" charset="-78"/>
              </a:rPr>
              <a:t>يجب أن يتم تقليل تأثيراتها على الإنسان والبيئة وتكاليفها المنظورة وغير المنظورة</a:t>
            </a:r>
          </a:p>
          <a:p>
            <a:pPr lvl="1" algn="r" rtl="1"/>
            <a:r>
              <a:rPr lang="ar-BH" dirty="0">
                <a:latin typeface="Sakkal Majalla" panose="02000000000000000000" pitchFamily="2" charset="-78"/>
                <a:cs typeface="Sakkal Majalla" panose="02000000000000000000" pitchFamily="2" charset="-78"/>
              </a:rPr>
              <a:t>يجب </a:t>
            </a:r>
            <a:r>
              <a:rPr lang="ar-BH" dirty="0">
                <a:solidFill>
                  <a:srgbClr val="C00000"/>
                </a:solidFill>
                <a:latin typeface="Sakkal Majalla" panose="02000000000000000000" pitchFamily="2" charset="-78"/>
                <a:cs typeface="Sakkal Majalla" panose="02000000000000000000" pitchFamily="2" charset="-78"/>
              </a:rPr>
              <a:t>تنظيم صناعة المياه المعبأة بشكل عالي ووضع التشريعات والقوانين في سبيل ذلك</a:t>
            </a:r>
            <a:r>
              <a:rPr lang="ar-BH" dirty="0">
                <a:latin typeface="Sakkal Majalla" panose="02000000000000000000" pitchFamily="2" charset="-78"/>
                <a:cs typeface="Sakkal Majalla" panose="02000000000000000000" pitchFamily="2" charset="-78"/>
              </a:rPr>
              <a:t>، مثل إلزام مصانع المياه المعبأة </a:t>
            </a:r>
            <a:r>
              <a:rPr lang="ar-BH" dirty="0">
                <a:solidFill>
                  <a:srgbClr val="C00000"/>
                </a:solidFill>
                <a:latin typeface="Sakkal Majalla" panose="02000000000000000000" pitchFamily="2" charset="-78"/>
                <a:cs typeface="Sakkal Majalla" panose="02000000000000000000" pitchFamily="2" charset="-78"/>
              </a:rPr>
              <a:t>بتطبيق نظام </a:t>
            </a:r>
            <a:r>
              <a:rPr lang="en-US" dirty="0">
                <a:solidFill>
                  <a:srgbClr val="C00000"/>
                </a:solidFill>
                <a:latin typeface="Sakkal Majalla" panose="02000000000000000000" pitchFamily="2" charset="-78"/>
                <a:cs typeface="Sakkal Majalla" panose="02000000000000000000" pitchFamily="2" charset="-78"/>
              </a:rPr>
              <a:t>HACCP</a:t>
            </a:r>
            <a:r>
              <a:rPr lang="ar-SA" baseline="30000" dirty="0">
                <a:solidFill>
                  <a:srgbClr val="C00000"/>
                </a:solidFill>
                <a:latin typeface="Sakkal Majalla" panose="02000000000000000000" pitchFamily="2" charset="-78"/>
                <a:cs typeface="Sakkal Majalla" panose="02000000000000000000" pitchFamily="2" charset="-78"/>
              </a:rPr>
              <a:t>*</a:t>
            </a:r>
            <a:r>
              <a:rPr lang="ar-BH" dirty="0">
                <a:solidFill>
                  <a:srgbClr val="C00000"/>
                </a:solidFill>
                <a:latin typeface="Sakkal Majalla" panose="02000000000000000000" pitchFamily="2" charset="-78"/>
                <a:cs typeface="Sakkal Majalla" panose="02000000000000000000" pitchFamily="2" charset="-78"/>
              </a:rPr>
              <a:t> </a:t>
            </a:r>
            <a:r>
              <a:rPr lang="ar-BH" dirty="0">
                <a:latin typeface="Sakkal Majalla" panose="02000000000000000000" pitchFamily="2" charset="-78"/>
                <a:cs typeface="Sakkal Majalla" panose="02000000000000000000" pitchFamily="2" charset="-78"/>
              </a:rPr>
              <a:t>، والقيام بدراسات تقييم الأثر البيئي ضمن اشتراطات التراخيص، والالتزام بممارسات التصنيع الجيدة عند تشغيل المصانع، ووضع الضوابط والتنظيمات المطلوبة لحماية صحة المستهلك   </a:t>
            </a:r>
            <a:endParaRPr lang="en-US" dirty="0">
              <a:latin typeface="Sakkal Majalla" panose="02000000000000000000" pitchFamily="2" charset="-78"/>
              <a:cs typeface="Sakkal Majalla" panose="02000000000000000000" pitchFamily="2" charset="-78"/>
            </a:endParaRPr>
          </a:p>
          <a:p>
            <a:pPr lvl="1" algn="r" rtl="1"/>
            <a:r>
              <a:rPr lang="ar-BH" dirty="0">
                <a:latin typeface="Sakkal Majalla" panose="02000000000000000000" pitchFamily="2" charset="-78"/>
                <a:cs typeface="Sakkal Majalla" panose="02000000000000000000" pitchFamily="2" charset="-78"/>
              </a:rPr>
              <a:t>يوصى </a:t>
            </a:r>
            <a:r>
              <a:rPr lang="ar-BH" dirty="0">
                <a:solidFill>
                  <a:srgbClr val="C00000"/>
                </a:solidFill>
                <a:latin typeface="Sakkal Majalla" panose="02000000000000000000" pitchFamily="2" charset="-78"/>
                <a:cs typeface="Sakkal Majalla" panose="02000000000000000000" pitchFamily="2" charset="-78"/>
              </a:rPr>
              <a:t>بدعوة القطاع الخاص للمشاركة في ندوات ومؤتمرات المياه وخصوصا المياه المعبأة </a:t>
            </a:r>
            <a:r>
              <a:rPr lang="ar-BH" dirty="0">
                <a:latin typeface="Sakkal Majalla" panose="02000000000000000000" pitchFamily="2" charset="-78"/>
                <a:cs typeface="Sakkal Majalla" panose="02000000000000000000" pitchFamily="2" charset="-78"/>
              </a:rPr>
              <a:t>لسماع وجهة نظره ولعدم الخروج بتوصيات أحادية الاتجاه، وتطوير مساهمته في تحفيز منظومة المياه المستدامة وتركيز الجهود لتطوير ممارسات القطاع في تعبئة المياه وفق أفضل ممارسات الاستدامة العالمية لتعزيز سمعة دول مجلس التعاون كوجهة مستدامة وصديقة للبيئة.  </a:t>
            </a:r>
            <a:endParaRPr lang="en-US" dirty="0">
              <a:latin typeface="Sakkal Majalla" panose="02000000000000000000" pitchFamily="2" charset="-78"/>
              <a:cs typeface="Sakkal Majalla" panose="02000000000000000000" pitchFamily="2" charset="-78"/>
            </a:endParaRPr>
          </a:p>
          <a:p>
            <a:pPr lvl="1" algn="r" rtl="1"/>
            <a:r>
              <a:rPr lang="ar-BH" dirty="0">
                <a:latin typeface="Sakkal Majalla" panose="02000000000000000000" pitchFamily="2" charset="-78"/>
                <a:cs typeface="Sakkal Majalla" panose="02000000000000000000" pitchFamily="2" charset="-78"/>
              </a:rPr>
              <a:t>يوصى </a:t>
            </a:r>
            <a:r>
              <a:rPr lang="ar-BH" dirty="0">
                <a:solidFill>
                  <a:srgbClr val="C00000"/>
                </a:solidFill>
                <a:latin typeface="Sakkal Majalla" panose="02000000000000000000" pitchFamily="2" charset="-78"/>
                <a:cs typeface="Sakkal Majalla" panose="02000000000000000000" pitchFamily="2" charset="-78"/>
              </a:rPr>
              <a:t>بدعم وتكثيف البحوث في مجال القضايا الصحية والبيئية والاقتصادية </a:t>
            </a:r>
            <a:r>
              <a:rPr lang="ar-BH" dirty="0">
                <a:latin typeface="Sakkal Majalla" panose="02000000000000000000" pitchFamily="2" charset="-78"/>
                <a:cs typeface="Sakkal Majalla" panose="02000000000000000000" pitchFamily="2" charset="-78"/>
              </a:rPr>
              <a:t>الناتجة عن سوء التخزين والتعرض للحرارة والشمس للمياه المعبأة، وكذلك القضايا الناشئة مثل قضية الميكروبلاستك والنانوبلاستك وتفاعل المضافات والمنكهات مع البلاستك، وذلك لدعم صنع السياسات من قبل المسئولين </a:t>
            </a:r>
          </a:p>
          <a:p>
            <a:pPr marL="457200" lvl="1" indent="0" rtl="1">
              <a:buNone/>
            </a:pPr>
            <a:r>
              <a:rPr lang="ar-BH" sz="1800" dirty="0">
                <a:latin typeface="Sakkal Majalla" panose="02000000000000000000" pitchFamily="2" charset="-78"/>
                <a:cs typeface="Sakkal Majalla" panose="02000000000000000000" pitchFamily="2" charset="-78"/>
              </a:rPr>
              <a:t>* نظام </a:t>
            </a:r>
            <a:r>
              <a:rPr lang="en-US" sz="1800" dirty="0">
                <a:latin typeface="Sakkal Majalla" panose="02000000000000000000" pitchFamily="2" charset="-78"/>
                <a:cs typeface="Sakkal Majalla" panose="02000000000000000000" pitchFamily="2" charset="-78"/>
              </a:rPr>
              <a:t>HACCP</a:t>
            </a:r>
            <a:r>
              <a:rPr lang="ar-BH" sz="1800" dirty="0">
                <a:latin typeface="Sakkal Majalla" panose="02000000000000000000" pitchFamily="2" charset="-78"/>
                <a:cs typeface="Sakkal Majalla" panose="02000000000000000000" pitchFamily="2" charset="-78"/>
              </a:rPr>
              <a:t> هو نظام رقابة على سلسلة الإنتاج من البداية للنهاية لتفادي الإصابة بالأمراض الخاصة بالمياه/الغذاء.</a:t>
            </a: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الثانية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0002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8674" y="1389888"/>
            <a:ext cx="10628757" cy="5468112"/>
          </a:xfrm>
        </p:spPr>
        <p:txBody>
          <a:bodyPr>
            <a:noAutofit/>
          </a:bodyPr>
          <a:lstStyle/>
          <a:p>
            <a:pPr algn="r" rtl="1">
              <a:spcBef>
                <a:spcPts val="1200"/>
              </a:spcBef>
            </a:pPr>
            <a:r>
              <a:rPr lang="ar-BH" sz="2400" dirty="0">
                <a:latin typeface="Sakkal Majalla" panose="02000000000000000000" pitchFamily="2" charset="-78"/>
                <a:cs typeface="Sakkal Majalla" panose="02000000000000000000" pitchFamily="2" charset="-78"/>
              </a:rPr>
              <a:t>تابع، أهم التوصيات</a:t>
            </a:r>
          </a:p>
          <a:p>
            <a:pPr lvl="1" algn="r" rtl="1">
              <a:spcBef>
                <a:spcPts val="1200"/>
              </a:spcBef>
            </a:pPr>
            <a:r>
              <a:rPr lang="ar-BH" dirty="0">
                <a:latin typeface="Sakkal Majalla" panose="02000000000000000000" pitchFamily="2" charset="-78"/>
                <a:cs typeface="Sakkal Majalla" panose="02000000000000000000" pitchFamily="2" charset="-78"/>
              </a:rPr>
              <a:t>يوصى </a:t>
            </a:r>
            <a:r>
              <a:rPr lang="ar-BH" dirty="0">
                <a:solidFill>
                  <a:srgbClr val="C00000"/>
                </a:solidFill>
                <a:latin typeface="Sakkal Majalla" panose="02000000000000000000" pitchFamily="2" charset="-78"/>
                <a:cs typeface="Sakkal Majalla" panose="02000000000000000000" pitchFamily="2" charset="-78"/>
              </a:rPr>
              <a:t>بوضع التشريعات والتنظيمات التي تحفز القطاع الخاص للتوجه نحو استخدام الزجاج للمياه المعبأة وتدويرها، أو استخدام القناني العضوية صديقة البيئة </a:t>
            </a:r>
            <a:endParaRPr lang="en-US" dirty="0">
              <a:solidFill>
                <a:srgbClr val="C00000"/>
              </a:solidFill>
              <a:latin typeface="Sakkal Majalla" panose="02000000000000000000" pitchFamily="2" charset="-78"/>
              <a:cs typeface="Sakkal Majalla" panose="02000000000000000000" pitchFamily="2" charset="-78"/>
            </a:endParaRPr>
          </a:p>
          <a:p>
            <a:pPr lvl="1" algn="r" rtl="1">
              <a:spcBef>
                <a:spcPts val="1200"/>
              </a:spcBef>
            </a:pPr>
            <a:r>
              <a:rPr lang="ar-BH" dirty="0">
                <a:solidFill>
                  <a:srgbClr val="C00000"/>
                </a:solidFill>
                <a:latin typeface="Sakkal Majalla" panose="02000000000000000000" pitchFamily="2" charset="-78"/>
                <a:cs typeface="Sakkal Majalla" panose="02000000000000000000" pitchFamily="2" charset="-78"/>
              </a:rPr>
              <a:t>إنشاء بنية تحتية متكاملة لإدارة النفايات البلاستيكية </a:t>
            </a:r>
            <a:r>
              <a:rPr lang="ar-BH" dirty="0">
                <a:latin typeface="Sakkal Majalla" panose="02000000000000000000" pitchFamily="2" charset="-78"/>
                <a:cs typeface="Sakkal Majalla" panose="02000000000000000000" pitchFamily="2" charset="-78"/>
              </a:rPr>
              <a:t>لا سيما تلك الناجمة من القناني المستخدمة لمياه الشرب بهدف استخلاص الكيماويات والوقود منها في الصناعات الثقيلة المتكاملة، واستخدام القناني البلاستيكية كنواة لتدشين حجر الزاوية لسوق خليجي موحد يعتمد الاقتصاد الدائري الأخضر كآلية عمل لتحقيق مردود بيئي واقتصادي</a:t>
            </a:r>
            <a:endParaRPr lang="en-US" dirty="0">
              <a:latin typeface="Sakkal Majalla" panose="02000000000000000000" pitchFamily="2" charset="-78"/>
              <a:cs typeface="Sakkal Majalla" panose="02000000000000000000" pitchFamily="2" charset="-78"/>
            </a:endParaRPr>
          </a:p>
          <a:p>
            <a:pPr lvl="1" algn="r" rtl="1">
              <a:spcBef>
                <a:spcPts val="1200"/>
              </a:spcBef>
            </a:pPr>
            <a:r>
              <a:rPr lang="ar-BH" dirty="0">
                <a:latin typeface="Sakkal Majalla" panose="02000000000000000000" pitchFamily="2" charset="-78"/>
                <a:cs typeface="Sakkal Majalla" panose="02000000000000000000" pitchFamily="2" charset="-78"/>
              </a:rPr>
              <a:t>على مستوى العمل الخليجي المشترك يوصى بالعمل على </a:t>
            </a:r>
            <a:r>
              <a:rPr lang="ar-BH" dirty="0">
                <a:solidFill>
                  <a:srgbClr val="C00000"/>
                </a:solidFill>
                <a:latin typeface="Sakkal Majalla" panose="02000000000000000000" pitchFamily="2" charset="-78"/>
                <a:cs typeface="Sakkal Majalla" panose="02000000000000000000" pitchFamily="2" charset="-78"/>
              </a:rPr>
              <a:t>مراجعة التشريعات والتنظيمات الخليجية </a:t>
            </a:r>
            <a:r>
              <a:rPr lang="ar-BH" dirty="0">
                <a:latin typeface="Sakkal Majalla" panose="02000000000000000000" pitchFamily="2" charset="-78"/>
                <a:cs typeface="Sakkal Majalla" panose="02000000000000000000" pitchFamily="2" charset="-78"/>
              </a:rPr>
              <a:t>الموحدة لضمان تعزّيز سلامة المياه المعبأة وصحة المجتمع، وإلزام أرباب العمل والجهات المعنية باستغلال النفايات البلاستيكية بنسب وتقنيات </a:t>
            </a:r>
            <a:r>
              <a:rPr lang="ar-BH" dirty="0" err="1">
                <a:latin typeface="Sakkal Majalla" panose="02000000000000000000" pitchFamily="2" charset="-78"/>
                <a:cs typeface="Sakkal Majalla" panose="02000000000000000000" pitchFamily="2" charset="-78"/>
              </a:rPr>
              <a:t>تتوائم</a:t>
            </a:r>
            <a:r>
              <a:rPr lang="ar-BH" dirty="0">
                <a:latin typeface="Sakkal Majalla" panose="02000000000000000000" pitchFamily="2" charset="-78"/>
                <a:cs typeface="Sakkal Majalla" panose="02000000000000000000" pitchFamily="2" charset="-78"/>
              </a:rPr>
              <a:t> مع طبيعة المنشأة، ووضع مواصفات خليجية للمواد المعاد تدويرها الناجمة من القناني البلاستيكية، وتبادل الخبرات بين الجهات المختصة لمياه الشرب بدول مجلس التعاون الخليجي.</a:t>
            </a:r>
            <a:endParaRPr lang="en-US" dirty="0">
              <a:latin typeface="Sakkal Majalla" panose="02000000000000000000" pitchFamily="2" charset="-78"/>
              <a:cs typeface="Sakkal Majalla" panose="02000000000000000000" pitchFamily="2" charset="-78"/>
            </a:endParaRPr>
          </a:p>
          <a:p>
            <a:pPr lvl="1" algn="r" rtl="1">
              <a:spcBef>
                <a:spcPts val="1200"/>
              </a:spcBef>
            </a:pPr>
            <a:endParaRPr lang="ar-BH" dirty="0">
              <a:latin typeface="Sakkal Majalla" panose="02000000000000000000" pitchFamily="2" charset="-78"/>
              <a:cs typeface="Sakkal Majalla" panose="02000000000000000000" pitchFamily="2" charset="-78"/>
            </a:endParaRPr>
          </a:p>
          <a:p>
            <a:pPr lvl="1" algn="r" rtl="1">
              <a:spcBef>
                <a:spcPts val="1200"/>
              </a:spcBef>
            </a:pPr>
            <a:endParaRPr lang="ar-BH" dirty="0">
              <a:latin typeface="Sakkal Majalla" panose="02000000000000000000" pitchFamily="2" charset="-78"/>
              <a:cs typeface="Sakkal Majalla" panose="02000000000000000000" pitchFamily="2" charset="-78"/>
            </a:endParaRPr>
          </a:p>
          <a:p>
            <a:pPr lvl="1" algn="r" rtl="1">
              <a:spcBef>
                <a:spcPts val="1200"/>
              </a:spcBef>
            </a:pPr>
            <a:endParaRPr lang="en-US"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أهم نتائج وتوصيات الندوة الثانية لمياه الشرب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83147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B808-8AE0-5A49-FE0F-5F8CB54630E4}"/>
              </a:ext>
            </a:extLst>
          </p:cNvPr>
          <p:cNvSpPr>
            <a:spLocks noGrp="1"/>
          </p:cNvSpPr>
          <p:nvPr>
            <p:ph type="title"/>
          </p:nvPr>
        </p:nvSpPr>
        <p:spPr/>
        <p:txBody>
          <a:bodyPr/>
          <a:lstStyle/>
          <a:p>
            <a:pPr algn="ctr"/>
            <a:r>
              <a:rPr lang="ar-SA" dirty="0">
                <a:solidFill>
                  <a:srgbClr val="C00000"/>
                </a:solidFill>
              </a:rPr>
              <a:t>سوق المياه المعبأة في دول مجلس التعاون</a:t>
            </a:r>
            <a:endParaRPr lang="en-KW" dirty="0">
              <a:solidFill>
                <a:srgbClr val="C00000"/>
              </a:solidFill>
            </a:endParaRPr>
          </a:p>
        </p:txBody>
      </p:sp>
      <p:sp>
        <p:nvSpPr>
          <p:cNvPr id="3" name="Content Placeholder 2">
            <a:extLst>
              <a:ext uri="{FF2B5EF4-FFF2-40B4-BE49-F238E27FC236}">
                <a16:creationId xmlns:a16="http://schemas.microsoft.com/office/drawing/2014/main" id="{30F5E500-6D8C-2A07-5E14-4130D91DD1FF}"/>
              </a:ext>
            </a:extLst>
          </p:cNvPr>
          <p:cNvSpPr>
            <a:spLocks noGrp="1"/>
          </p:cNvSpPr>
          <p:nvPr>
            <p:ph idx="1"/>
          </p:nvPr>
        </p:nvSpPr>
        <p:spPr>
          <a:xfrm>
            <a:off x="838200" y="2141537"/>
            <a:ext cx="10515600" cy="4351338"/>
          </a:xfrm>
        </p:spPr>
        <p:txBody>
          <a:bodyPr/>
          <a:lstStyle/>
          <a:p>
            <a:pPr algn="r" rtl="1"/>
            <a:r>
              <a:rPr lang="ar-KW" sz="2800" dirty="0">
                <a:solidFill>
                  <a:srgbClr val="000000"/>
                </a:solidFill>
                <a:latin typeface="Segoe UI Web (Arabic)"/>
              </a:rPr>
              <a:t>بلغ حجم سوق المياه المعبأة في دول مجلس التعاون الخليجي 25.7 مليار دولار أمريكي في عام 2024. وبالنظر إلى المستقبل ، تتوقع مجموعة </a:t>
            </a:r>
            <a:r>
              <a:rPr lang="en-US" sz="2800" dirty="0">
                <a:solidFill>
                  <a:srgbClr val="000000"/>
                </a:solidFill>
                <a:latin typeface="Segoe UI Web (Arabic)"/>
              </a:rPr>
              <a:t>IMARC</a:t>
            </a:r>
            <a:r>
              <a:rPr lang="en-US" sz="2800" baseline="30000" dirty="0">
                <a:solidFill>
                  <a:srgbClr val="000000"/>
                </a:solidFill>
                <a:latin typeface="Segoe UI Web (Arabic)"/>
              </a:rPr>
              <a:t>*</a:t>
            </a:r>
            <a:r>
              <a:rPr lang="ar-SA" sz="2800" dirty="0">
                <a:solidFill>
                  <a:srgbClr val="000000"/>
                </a:solidFill>
                <a:latin typeface="Segoe UI Web (Arabic)"/>
              </a:rPr>
              <a:t> </a:t>
            </a:r>
            <a:r>
              <a:rPr lang="ar-KW" sz="2800" dirty="0">
                <a:solidFill>
                  <a:srgbClr val="000000"/>
                </a:solidFill>
                <a:latin typeface="Segoe UI Web (Arabic)"/>
              </a:rPr>
              <a:t>أن يصل السوق إلى 48.0 مليار دولار أمريكي بحلول عام 2033 ، بمعدل نمو سنوي مركب يبلغ 7.2٪ خلال الفترة 2025-2033. </a:t>
            </a:r>
            <a:r>
              <a:rPr lang="ar-KW" dirty="0">
                <a:solidFill>
                  <a:srgbClr val="000000"/>
                </a:solidFill>
                <a:latin typeface="Segoe UI Web (Arabic)"/>
              </a:rPr>
              <a:t>وتمثل سهولة حمل عبوة المياه</a:t>
            </a:r>
            <a:r>
              <a:rPr lang="en-US" dirty="0">
                <a:solidFill>
                  <a:srgbClr val="000000"/>
                </a:solidFill>
                <a:latin typeface="Segoe UI Web (Arabic)"/>
              </a:rPr>
              <a:t>  </a:t>
            </a:r>
            <a:r>
              <a:rPr lang="ar-SA" dirty="0">
                <a:solidFill>
                  <a:srgbClr val="000000"/>
                </a:solidFill>
                <a:latin typeface="Segoe UI Web (Arabic)"/>
              </a:rPr>
              <a:t>بما يتماشى مع </a:t>
            </a:r>
            <a:r>
              <a:rPr lang="ar-KW" dirty="0">
                <a:solidFill>
                  <a:srgbClr val="000000"/>
                </a:solidFill>
                <a:latin typeface="Segoe UI Web (Arabic)"/>
              </a:rPr>
              <a:t>تسارع </a:t>
            </a:r>
            <a:r>
              <a:rPr lang="ar-KW" sz="2800" dirty="0">
                <a:solidFill>
                  <a:srgbClr val="000000"/>
                </a:solidFill>
                <a:latin typeface="Segoe UI Web (Arabic)"/>
              </a:rPr>
              <a:t>وتيرة الحياة، وكونها أصبحت متوفرة في كل مكان تقريباً (المنزل والمسجد والمجلس والأسواق)، وبعض المخاوف بشأن جودة مياه الصنبور، بعض العوامل الرئيسية التي تدفع السوق.</a:t>
            </a:r>
            <a:endParaRPr lang="ar-KW" sz="2800" b="0" i="0" u="none" strike="noStrike" dirty="0">
              <a:solidFill>
                <a:srgbClr val="000000"/>
              </a:solidFill>
              <a:effectLst/>
              <a:latin typeface="Segoe UI Web (Arabic)"/>
            </a:endParaRPr>
          </a:p>
          <a:p>
            <a:pPr marL="228600" indent="-228600" algn="r" defTabSz="914400" rtl="1" eaLnBrk="1" latinLnBrk="0" hangingPunct="1">
              <a:lnSpc>
                <a:spcPct val="90000"/>
              </a:lnSpc>
              <a:spcBef>
                <a:spcPts val="1000"/>
              </a:spcBef>
              <a:buFont typeface="Arial" panose="020B0604020202020204" pitchFamily="34" charset="0"/>
              <a:buChar char="•"/>
            </a:pPr>
            <a:endParaRPr lang="en-KW" sz="1600" dirty="0"/>
          </a:p>
          <a:p>
            <a:pPr marL="0" indent="0" algn="r" defTabSz="914400" rtl="1" eaLnBrk="1" latinLnBrk="0" hangingPunct="1">
              <a:lnSpc>
                <a:spcPct val="90000"/>
              </a:lnSpc>
              <a:spcBef>
                <a:spcPts val="1000"/>
              </a:spcBef>
              <a:buNone/>
            </a:pPr>
            <a:endParaRPr lang="en-KW" sz="1600" dirty="0"/>
          </a:p>
          <a:p>
            <a:pPr defTabSz="914400" rtl="1" eaLnBrk="1" latinLnBrk="0" hangingPunct="1">
              <a:lnSpc>
                <a:spcPct val="90000"/>
              </a:lnSpc>
              <a:spcBef>
                <a:spcPts val="1000"/>
              </a:spcBef>
            </a:pPr>
            <a:r>
              <a:rPr lang="en-US" sz="1600" dirty="0">
                <a:hlinkClick r:id="rId2"/>
              </a:rPr>
              <a:t>https://imarkgroup.com</a:t>
            </a:r>
            <a:endParaRPr lang="en-US" sz="1600" dirty="0"/>
          </a:p>
          <a:p>
            <a:pPr defTabSz="914400" rtl="1" eaLnBrk="1" latinLnBrk="0" hangingPunct="1">
              <a:lnSpc>
                <a:spcPct val="90000"/>
              </a:lnSpc>
              <a:spcBef>
                <a:spcPts val="1000"/>
              </a:spcBef>
            </a:pPr>
            <a:endParaRPr lang="en-KW" sz="1600" dirty="0"/>
          </a:p>
        </p:txBody>
      </p:sp>
    </p:spTree>
    <p:extLst>
      <p:ext uri="{BB962C8B-B14F-4D97-AF65-F5344CB8AC3E}">
        <p14:creationId xmlns:p14="http://schemas.microsoft.com/office/powerpoint/2010/main" val="4243978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669562726"/>
              </p:ext>
            </p:extLst>
          </p:nvPr>
        </p:nvGraphicFramePr>
        <p:xfrm>
          <a:off x="1400175" y="2123768"/>
          <a:ext cx="9690612" cy="4070555"/>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9"/>
          <p:cNvCxnSpPr/>
          <p:nvPr/>
        </p:nvCxnSpPr>
        <p:spPr>
          <a:xfrm>
            <a:off x="1400175" y="107251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857500" y="171228"/>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استهلاك المياه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1400175" y="1141982"/>
            <a:ext cx="9486900" cy="1077218"/>
          </a:xfrm>
          <a:prstGeom prst="rect">
            <a:avLst/>
          </a:prstGeom>
          <a:noFill/>
        </p:spPr>
        <p:txBody>
          <a:bodyPr wrap="square" rtlCol="0">
            <a:spAutoFit/>
          </a:bodyPr>
          <a:lstStyle/>
          <a:p>
            <a:pPr algn="ctr" rtl="1"/>
            <a:r>
              <a:rPr lang="ar-BH" sz="3200" b="1" dirty="0">
                <a:solidFill>
                  <a:srgbClr val="0033CC"/>
                </a:solidFill>
                <a:latin typeface="Sakkal Majalla" panose="02000000000000000000" pitchFamily="2" charset="-78"/>
                <a:ea typeface="+mj-ea"/>
                <a:cs typeface="Sakkal Majalla" panose="02000000000000000000" pitchFamily="2" charset="-78"/>
              </a:rPr>
              <a:t>معدل استهلاك الفرد لبعض دول الخليج ودول العالم الأخرى والمتوسط العالمي (1996-2020)  </a:t>
            </a:r>
            <a:endParaRPr lang="en-US" sz="3200" b="1" dirty="0">
              <a:solidFill>
                <a:srgbClr val="0033CC"/>
              </a:solidFill>
              <a:latin typeface="Sakkal Majalla" panose="02000000000000000000" pitchFamily="2" charset="-78"/>
              <a:ea typeface="+mj-ea"/>
              <a:cs typeface="Sakkal Majalla" panose="02000000000000000000" pitchFamily="2" charset="-78"/>
            </a:endParaRPr>
          </a:p>
        </p:txBody>
      </p:sp>
      <p:cxnSp>
        <p:nvCxnSpPr>
          <p:cNvPr id="5" name="Straight Arrow Connector 4"/>
          <p:cNvCxnSpPr/>
          <p:nvPr/>
        </p:nvCxnSpPr>
        <p:spPr>
          <a:xfrm>
            <a:off x="6429376" y="2608866"/>
            <a:ext cx="380998" cy="1044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9277350" y="2468324"/>
            <a:ext cx="676580" cy="1577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981575" y="2900553"/>
            <a:ext cx="964174" cy="15049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38100" y="2149212"/>
            <a:ext cx="847725" cy="369332"/>
          </a:xfrm>
          <a:prstGeom prst="rect">
            <a:avLst/>
          </a:prstGeom>
          <a:noFill/>
        </p:spPr>
        <p:txBody>
          <a:bodyPr wrap="square" rtlCol="0">
            <a:spAutoFit/>
          </a:bodyPr>
          <a:lstStyle/>
          <a:p>
            <a:pPr algn="r" rtl="1"/>
            <a:r>
              <a:rPr lang="ar-BH" dirty="0">
                <a:solidFill>
                  <a:schemeClr val="accent6">
                    <a:lumMod val="5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السعودية</a:t>
            </a:r>
            <a:endParaRPr lang="en-US" dirty="0">
              <a:solidFill>
                <a:schemeClr val="accent6">
                  <a:lumMod val="5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7" name="TextBox 16"/>
          <p:cNvSpPr txBox="1"/>
          <p:nvPr/>
        </p:nvSpPr>
        <p:spPr>
          <a:xfrm>
            <a:off x="5945749" y="2283658"/>
            <a:ext cx="847725" cy="369332"/>
          </a:xfrm>
          <a:prstGeom prst="rect">
            <a:avLst/>
          </a:prstGeom>
          <a:noFill/>
        </p:spPr>
        <p:txBody>
          <a:bodyPr wrap="square" rtlCol="0">
            <a:spAutoFit/>
          </a:bodyPr>
          <a:lstStyle/>
          <a:p>
            <a:pPr algn="ctr" rtl="1"/>
            <a:r>
              <a:rPr lang="ar-BH"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الإمارات</a:t>
            </a:r>
            <a:endParaRPr lang="en-US"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TextBox 17"/>
          <p:cNvSpPr txBox="1"/>
          <p:nvPr/>
        </p:nvSpPr>
        <p:spPr>
          <a:xfrm>
            <a:off x="4444794" y="2622016"/>
            <a:ext cx="847725" cy="369332"/>
          </a:xfrm>
          <a:prstGeom prst="rect">
            <a:avLst/>
          </a:prstGeom>
          <a:noFill/>
        </p:spPr>
        <p:txBody>
          <a:bodyPr wrap="square" rtlCol="0">
            <a:spAutoFit/>
          </a:bodyPr>
          <a:lstStyle/>
          <a:p>
            <a:pPr algn="ctr" rtl="1"/>
            <a:r>
              <a:rPr lang="ar-BH"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قطر</a:t>
            </a:r>
            <a:endParaRPr lang="en-US"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9" name="TextBox 18"/>
          <p:cNvSpPr txBox="1"/>
          <p:nvPr/>
        </p:nvSpPr>
        <p:spPr>
          <a:xfrm>
            <a:off x="9277350" y="4405503"/>
            <a:ext cx="1304925" cy="369332"/>
          </a:xfrm>
          <a:prstGeom prst="rect">
            <a:avLst/>
          </a:prstGeom>
          <a:noFill/>
        </p:spPr>
        <p:txBody>
          <a:bodyPr wrap="square" rtlCol="0">
            <a:spAutoFit/>
          </a:bodyPr>
          <a:lstStyle/>
          <a:p>
            <a:pPr algn="ctr" rtl="1"/>
            <a:r>
              <a:rPr lang="ar-BH"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المتوسط العالمي</a:t>
            </a:r>
            <a:endParaRPr lang="en-US"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Rectangle 14"/>
          <p:cNvSpPr/>
          <p:nvPr/>
        </p:nvSpPr>
        <p:spPr>
          <a:xfrm>
            <a:off x="1720215" y="6369796"/>
            <a:ext cx="7149971" cy="369332"/>
          </a:xfrm>
          <a:prstGeom prst="rect">
            <a:avLst/>
          </a:prstGeom>
        </p:spPr>
        <p:txBody>
          <a:bodyPr wrap="none">
            <a:spAutoFit/>
          </a:bodyPr>
          <a:lstStyle/>
          <a:p>
            <a:r>
              <a:rPr lang="en-US" dirty="0">
                <a:solidFill>
                  <a:srgbClr val="000000"/>
                </a:solidFill>
                <a:latin typeface="Calibri" panose="020F0502020204030204" pitchFamily="34" charset="0"/>
              </a:rPr>
              <a:t>Data Source: beverage marketing research (www.beveragemarketing.com)</a:t>
            </a:r>
            <a:r>
              <a:rPr lang="en-US" dirty="0"/>
              <a:t> </a:t>
            </a:r>
          </a:p>
        </p:txBody>
      </p:sp>
    </p:spTree>
    <p:extLst>
      <p:ext uri="{BB962C8B-B14F-4D97-AF65-F5344CB8AC3E}">
        <p14:creationId xmlns:p14="http://schemas.microsoft.com/office/powerpoint/2010/main" val="492274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830068" y="335746"/>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سوق المياه المعبأة عالمياً</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1400175" y="1401156"/>
            <a:ext cx="9486900" cy="584775"/>
          </a:xfrm>
          <a:prstGeom prst="rect">
            <a:avLst/>
          </a:prstGeom>
          <a:noFill/>
        </p:spPr>
        <p:txBody>
          <a:bodyPr wrap="square" rtlCol="0">
            <a:spAutoFit/>
          </a:bodyPr>
          <a:lstStyle/>
          <a:p>
            <a:pPr algn="ctr" rtl="1"/>
            <a:r>
              <a:rPr lang="ar-BH" sz="3200" b="1" dirty="0">
                <a:solidFill>
                  <a:srgbClr val="0033CC"/>
                </a:solidFill>
                <a:latin typeface="Sakkal Majalla" panose="02000000000000000000" pitchFamily="2" charset="-78"/>
                <a:ea typeface="+mj-ea"/>
                <a:cs typeface="Sakkal Majalla" panose="02000000000000000000" pitchFamily="2" charset="-78"/>
              </a:rPr>
              <a:t>حجم السوق العالمي للمياه المعبأة ومعدلات النمو السنوية (1996-2020)</a:t>
            </a:r>
            <a:endParaRPr lang="en-US" sz="3200" b="1" dirty="0">
              <a:solidFill>
                <a:srgbClr val="0033CC"/>
              </a:solidFill>
              <a:latin typeface="Sakkal Majalla" panose="02000000000000000000" pitchFamily="2" charset="-78"/>
              <a:ea typeface="+mj-ea"/>
              <a:cs typeface="Sakkal Majalla" panose="02000000000000000000" pitchFamily="2" charset="-78"/>
            </a:endParaRPr>
          </a:p>
        </p:txBody>
      </p:sp>
      <p:sp>
        <p:nvSpPr>
          <p:cNvPr id="7" name="TextBox 6"/>
          <p:cNvSpPr txBox="1"/>
          <p:nvPr/>
        </p:nvSpPr>
        <p:spPr>
          <a:xfrm>
            <a:off x="306705" y="6334780"/>
            <a:ext cx="11673840" cy="523220"/>
          </a:xfrm>
          <a:prstGeom prst="rect">
            <a:avLst/>
          </a:prstGeom>
          <a:noFill/>
        </p:spPr>
        <p:txBody>
          <a:bodyPr wrap="square" rtlCol="0">
            <a:spAutoFit/>
          </a:bodyPr>
          <a:lstStyle/>
          <a:p>
            <a:pPr algn="ctr" rtl="1"/>
            <a:r>
              <a:rPr lang="ar-BH" sz="2800" dirty="0">
                <a:latin typeface="Sakkal Majalla" pitchFamily="2" charset="-78"/>
                <a:cs typeface="Sakkal Majalla" pitchFamily="2" charset="-78"/>
              </a:rPr>
              <a:t>قدرت قيمة مبيعات المياه المعبأة في عام </a:t>
            </a:r>
            <a:r>
              <a:rPr lang="en-US" sz="2800" dirty="0">
                <a:latin typeface="Sakkal Majalla" pitchFamily="2" charset="-78"/>
                <a:cs typeface="Sakkal Majalla" pitchFamily="2" charset="-78"/>
              </a:rPr>
              <a:t>2002-2003</a:t>
            </a:r>
            <a:r>
              <a:rPr lang="ar-BH" sz="2800" dirty="0">
                <a:latin typeface="Sakkal Majalla" pitchFamily="2" charset="-78"/>
                <a:cs typeface="Sakkal Majalla" pitchFamily="2" charset="-78"/>
              </a:rPr>
              <a:t>بأنها تتجاوز 100 مليار دولار أمريكي/السنة (</a:t>
            </a:r>
            <a:r>
              <a:rPr lang="en-US" sz="2800" dirty="0" err="1">
                <a:latin typeface="Sakkal Majalla" pitchFamily="2" charset="-78"/>
                <a:cs typeface="Sakkal Majalla" pitchFamily="2" charset="-78"/>
              </a:rPr>
              <a:t>Gleick</a:t>
            </a:r>
            <a:r>
              <a:rPr lang="en-US" sz="2800" dirty="0">
                <a:latin typeface="Sakkal Majalla" pitchFamily="2" charset="-78"/>
                <a:cs typeface="Sakkal Majalla" pitchFamily="2" charset="-78"/>
              </a:rPr>
              <a:t>, 2004</a:t>
            </a:r>
            <a:r>
              <a:rPr lang="ar-BH" sz="2800" dirty="0" err="1">
                <a:latin typeface="Sakkal Majalla" pitchFamily="2" charset="-78"/>
                <a:cs typeface="Sakkal Majalla" pitchFamily="2" charset="-78"/>
              </a:rPr>
              <a:t>)</a:t>
            </a:r>
            <a:endParaRPr lang="en-US" sz="2800" dirty="0">
              <a:latin typeface="Sakkal Majalla" pitchFamily="2" charset="-78"/>
              <a:cs typeface="Sakkal Majalla" pitchFamily="2" charset="-78"/>
            </a:endParaRPr>
          </a:p>
        </p:txBody>
      </p:sp>
      <p:sp>
        <p:nvSpPr>
          <p:cNvPr id="2" name="Rectangle 1"/>
          <p:cNvSpPr/>
          <p:nvPr/>
        </p:nvSpPr>
        <p:spPr>
          <a:xfrm>
            <a:off x="1400175" y="5797113"/>
            <a:ext cx="7149971" cy="369332"/>
          </a:xfrm>
          <a:prstGeom prst="rect">
            <a:avLst/>
          </a:prstGeom>
        </p:spPr>
        <p:txBody>
          <a:bodyPr wrap="none">
            <a:spAutoFit/>
          </a:bodyPr>
          <a:lstStyle/>
          <a:p>
            <a:r>
              <a:rPr lang="en-US" dirty="0">
                <a:solidFill>
                  <a:srgbClr val="000000"/>
                </a:solidFill>
                <a:latin typeface="Calibri" panose="020F0502020204030204" pitchFamily="34" charset="0"/>
              </a:rPr>
              <a:t>Data Source: beverage marketing research (www.beveragemarketing.com)</a:t>
            </a:r>
            <a:r>
              <a:rPr lang="en-US" dirty="0"/>
              <a:t> </a:t>
            </a:r>
          </a:p>
        </p:txBody>
      </p:sp>
      <p:graphicFrame>
        <p:nvGraphicFramePr>
          <p:cNvPr id="9" name="Chart 8">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864569849"/>
              </p:ext>
            </p:extLst>
          </p:nvPr>
        </p:nvGraphicFramePr>
        <p:xfrm>
          <a:off x="1651819" y="2125259"/>
          <a:ext cx="9235255" cy="36718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6511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102679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793492" y="80010"/>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سعر المياه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1400175" y="1147156"/>
            <a:ext cx="9486900" cy="954107"/>
          </a:xfrm>
          <a:prstGeom prst="rect">
            <a:avLst/>
          </a:prstGeom>
          <a:noFill/>
        </p:spPr>
        <p:txBody>
          <a:bodyPr wrap="square" rtlCol="0">
            <a:spAutoFit/>
          </a:bodyPr>
          <a:lstStyle/>
          <a:p>
            <a:pPr algn="ctr" rtl="1"/>
            <a:r>
              <a:rPr lang="ar-BH" sz="2800" b="1" dirty="0">
                <a:solidFill>
                  <a:srgbClr val="0033CC"/>
                </a:solidFill>
                <a:latin typeface="Sakkal Majalla" panose="02000000000000000000" pitchFamily="2" charset="-78"/>
                <a:ea typeface="+mj-ea"/>
                <a:cs typeface="Sakkal Majalla" panose="02000000000000000000" pitchFamily="2" charset="-78"/>
              </a:rPr>
              <a:t>مقارنة لأسعار </a:t>
            </a:r>
            <a:r>
              <a:rPr lang="ar-SA" sz="2800" b="1" dirty="0">
                <a:solidFill>
                  <a:srgbClr val="0033CC"/>
                </a:solidFill>
                <a:latin typeface="Sakkal Majalla" panose="02000000000000000000" pitchFamily="2" charset="-78"/>
                <a:ea typeface="+mj-ea"/>
                <a:cs typeface="Sakkal Majalla" panose="02000000000000000000" pitchFamily="2" charset="-78"/>
              </a:rPr>
              <a:t> المياه المعبأة في بعض دول العالم </a:t>
            </a:r>
            <a:r>
              <a:rPr lang="ar-BH" sz="2800" b="1" dirty="0">
                <a:solidFill>
                  <a:srgbClr val="0033CC"/>
                </a:solidFill>
                <a:latin typeface="Sakkal Majalla" panose="02000000000000000000" pitchFamily="2" charset="-78"/>
                <a:ea typeface="+mj-ea"/>
                <a:cs typeface="Sakkal Majalla" panose="02000000000000000000" pitchFamily="2" charset="-78"/>
              </a:rPr>
              <a:t>ومملكة البحرين </a:t>
            </a:r>
            <a:r>
              <a:rPr lang="ar-SA" sz="2800" b="1" dirty="0">
                <a:solidFill>
                  <a:srgbClr val="0033CC"/>
                </a:solidFill>
                <a:latin typeface="Sakkal Majalla" panose="02000000000000000000" pitchFamily="2" charset="-78"/>
                <a:ea typeface="+mj-ea"/>
                <a:cs typeface="Sakkal Majalla" panose="02000000000000000000" pitchFamily="2" charset="-78"/>
              </a:rPr>
              <a:t>مقارنة بمتوسط تكلفة مياه الشبكة</a:t>
            </a:r>
            <a:r>
              <a:rPr lang="ar-BH" sz="2800" b="1" dirty="0">
                <a:solidFill>
                  <a:srgbClr val="0033CC"/>
                </a:solidFill>
                <a:latin typeface="Sakkal Majalla" panose="02000000000000000000" pitchFamily="2" charset="-78"/>
                <a:ea typeface="+mj-ea"/>
                <a:cs typeface="Sakkal Majalla" panose="02000000000000000000" pitchFamily="2" charset="-78"/>
              </a:rPr>
              <a:t> </a:t>
            </a:r>
            <a:r>
              <a:rPr lang="ar-SA" sz="2800" b="1" dirty="0">
                <a:solidFill>
                  <a:srgbClr val="0033CC"/>
                </a:solidFill>
                <a:latin typeface="Sakkal Majalla" panose="02000000000000000000" pitchFamily="2" charset="-78"/>
                <a:ea typeface="+mj-ea"/>
                <a:cs typeface="Sakkal Majalla" panose="02000000000000000000" pitchFamily="2" charset="-78"/>
              </a:rPr>
              <a:t>العامة للمتر المكعب</a:t>
            </a:r>
            <a:r>
              <a:rPr lang="ar-BH" sz="2800" b="1" dirty="0">
                <a:solidFill>
                  <a:srgbClr val="0033CC"/>
                </a:solidFill>
                <a:latin typeface="Sakkal Majalla" panose="02000000000000000000" pitchFamily="2" charset="-78"/>
                <a:ea typeface="+mj-ea"/>
                <a:cs typeface="Sakkal Majalla" panose="02000000000000000000" pitchFamily="2" charset="-78"/>
              </a:rPr>
              <a:t> الواحد</a:t>
            </a:r>
            <a:endParaRPr lang="en-US" sz="2800" b="1" dirty="0">
              <a:solidFill>
                <a:srgbClr val="0033CC"/>
              </a:solidFill>
              <a:latin typeface="Sakkal Majalla" panose="02000000000000000000" pitchFamily="2" charset="-78"/>
              <a:ea typeface="+mj-ea"/>
              <a:cs typeface="Sakkal Majalla" panose="02000000000000000000" pitchFamily="2" charset="-78"/>
            </a:endParaRPr>
          </a:p>
        </p:txBody>
      </p:sp>
      <p:sp>
        <p:nvSpPr>
          <p:cNvPr id="21" name="TextBox 20"/>
          <p:cNvSpPr txBox="1"/>
          <p:nvPr/>
        </p:nvSpPr>
        <p:spPr>
          <a:xfrm>
            <a:off x="3648075" y="6321171"/>
            <a:ext cx="1943100" cy="369332"/>
          </a:xfrm>
          <a:prstGeom prst="rect">
            <a:avLst/>
          </a:prstGeom>
          <a:noFill/>
        </p:spPr>
        <p:txBody>
          <a:bodyPr wrap="square" rtlCol="0">
            <a:spAutoFit/>
          </a:bodyPr>
          <a:lstStyle/>
          <a:p>
            <a:pPr algn="ctr"/>
            <a:r>
              <a:rPr lang="en-US" dirty="0">
                <a:solidFill>
                  <a:srgbClr val="0033CC"/>
                </a:solidFill>
              </a:rPr>
              <a:t>(</a:t>
            </a:r>
            <a:r>
              <a:rPr lang="en-US" dirty="0" err="1">
                <a:solidFill>
                  <a:srgbClr val="0033CC"/>
                </a:solidFill>
              </a:rPr>
              <a:t>Gleick</a:t>
            </a:r>
            <a:r>
              <a:rPr lang="en-US" dirty="0">
                <a:solidFill>
                  <a:srgbClr val="0033CC"/>
                </a:solidFill>
              </a:rPr>
              <a:t>, 2004)</a:t>
            </a:r>
          </a:p>
        </p:txBody>
      </p:sp>
      <p:sp>
        <p:nvSpPr>
          <p:cNvPr id="23" name="TextBox 22"/>
          <p:cNvSpPr txBox="1"/>
          <p:nvPr/>
        </p:nvSpPr>
        <p:spPr>
          <a:xfrm>
            <a:off x="7829550" y="6321171"/>
            <a:ext cx="1943100" cy="400110"/>
          </a:xfrm>
          <a:prstGeom prst="rect">
            <a:avLst/>
          </a:prstGeom>
          <a:noFill/>
        </p:spPr>
        <p:txBody>
          <a:bodyPr wrap="square" rtlCol="0">
            <a:spAutoFit/>
          </a:bodyPr>
          <a:lstStyle/>
          <a:p>
            <a:pPr algn="ctr"/>
            <a:r>
              <a:rPr lang="ar-BH" sz="2000" b="1" dirty="0">
                <a:solidFill>
                  <a:srgbClr val="C00000"/>
                </a:solidFill>
                <a:latin typeface="Sakkal Majalla" panose="02000000000000000000" pitchFamily="2" charset="-78"/>
                <a:cs typeface="Sakkal Majalla" panose="02000000000000000000" pitchFamily="2" charset="-78"/>
              </a:rPr>
              <a:t>مملكة البحرين</a:t>
            </a:r>
            <a:endParaRPr lang="en-US" sz="2000" b="1" dirty="0">
              <a:solidFill>
                <a:srgbClr val="C00000"/>
              </a:solidFill>
              <a:latin typeface="Sakkal Majalla" panose="02000000000000000000" pitchFamily="2" charset="-78"/>
              <a:cs typeface="Sakkal Majalla" panose="02000000000000000000" pitchFamily="2" charset="-78"/>
            </a:endParaRPr>
          </a:p>
        </p:txBody>
      </p:sp>
      <p:sp>
        <p:nvSpPr>
          <p:cNvPr id="22" name="Right Brace 21"/>
          <p:cNvSpPr/>
          <p:nvPr/>
        </p:nvSpPr>
        <p:spPr>
          <a:xfrm rot="5400000">
            <a:off x="4772025" y="3968497"/>
            <a:ext cx="242889" cy="4633916"/>
          </a:xfrm>
          <a:prstGeom prst="rightBrace">
            <a:avLst/>
          </a:prstGeom>
          <a:ln>
            <a:solidFill>
              <a:srgbClr val="0033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Brace 24"/>
          <p:cNvSpPr/>
          <p:nvPr/>
        </p:nvSpPr>
        <p:spPr>
          <a:xfrm rot="5400000">
            <a:off x="8708233" y="4971004"/>
            <a:ext cx="147634" cy="2552700"/>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1" name="Chart 10"/>
          <p:cNvGraphicFramePr>
            <a:graphicFrameLocks/>
          </p:cNvGraphicFramePr>
          <p:nvPr>
            <p:extLst>
              <p:ext uri="{D42A27DB-BD31-4B8C-83A1-F6EECF244321}">
                <p14:modId xmlns:p14="http://schemas.microsoft.com/office/powerpoint/2010/main" val="399488402"/>
              </p:ext>
            </p:extLst>
          </p:nvPr>
        </p:nvGraphicFramePr>
        <p:xfrm>
          <a:off x="1719411" y="1922769"/>
          <a:ext cx="8457861" cy="4250768"/>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3" descr="C:\Users\Dell\Pictures\filling-glass-of-tap-water.jpg"/>
          <p:cNvPicPr>
            <a:picLocks noChangeAspect="1" noChangeArrowheads="1"/>
          </p:cNvPicPr>
          <p:nvPr/>
        </p:nvPicPr>
        <p:blipFill>
          <a:blip r:embed="rId4" cstate="print"/>
          <a:srcRect/>
          <a:stretch>
            <a:fillRect/>
          </a:stretch>
        </p:blipFill>
        <p:spPr bwMode="auto">
          <a:xfrm>
            <a:off x="6959627" y="3999820"/>
            <a:ext cx="869923" cy="609661"/>
          </a:xfrm>
          <a:prstGeom prst="rect">
            <a:avLst/>
          </a:prstGeom>
          <a:noFill/>
        </p:spPr>
      </p:pic>
    </p:spTree>
    <p:extLst>
      <p:ext uri="{BB962C8B-B14F-4D97-AF65-F5344CB8AC3E}">
        <p14:creationId xmlns:p14="http://schemas.microsoft.com/office/powerpoint/2010/main" val="3768450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793492" y="262890"/>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سعر المياه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pic>
        <p:nvPicPr>
          <p:cNvPr id="13" name="Picture 3" descr="C:\Users\Dell\AppData\Local\Microsoft\Windows\Temporary Internet Files\Content.IE5\N8S5RE3D\IMG-20151228-WA0047.jpg"/>
          <p:cNvPicPr>
            <a:picLocks noChangeAspect="1" noChangeArrowheads="1"/>
          </p:cNvPicPr>
          <p:nvPr/>
        </p:nvPicPr>
        <p:blipFill>
          <a:blip r:embed="rId3" cstate="print"/>
          <a:srcRect/>
          <a:stretch>
            <a:fillRect/>
          </a:stretch>
        </p:blipFill>
        <p:spPr bwMode="auto">
          <a:xfrm>
            <a:off x="7776210" y="1518286"/>
            <a:ext cx="2874264" cy="5101819"/>
          </a:xfrm>
          <a:prstGeom prst="rect">
            <a:avLst/>
          </a:prstGeom>
          <a:noFill/>
          <a:ln>
            <a:solidFill>
              <a:schemeClr val="accent1"/>
            </a:solidFill>
          </a:ln>
        </p:spPr>
      </p:pic>
      <p:pic>
        <p:nvPicPr>
          <p:cNvPr id="15" name="Picture 2" descr="C:\Users\Dell\Pictures\same-water-different-price.png"/>
          <p:cNvPicPr>
            <a:picLocks noChangeAspect="1" noChangeArrowheads="1"/>
          </p:cNvPicPr>
          <p:nvPr/>
        </p:nvPicPr>
        <p:blipFill>
          <a:blip r:embed="rId4" cstate="print"/>
          <a:srcRect t="11800" b="15217"/>
          <a:stretch>
            <a:fillRect/>
          </a:stretch>
        </p:blipFill>
        <p:spPr bwMode="auto">
          <a:xfrm>
            <a:off x="1266945" y="2321148"/>
            <a:ext cx="5668421" cy="2616612"/>
          </a:xfrm>
          <a:prstGeom prst="rect">
            <a:avLst/>
          </a:prstGeom>
          <a:noFill/>
        </p:spPr>
      </p:pic>
      <p:sp>
        <p:nvSpPr>
          <p:cNvPr id="2" name="Rectangle 1"/>
          <p:cNvSpPr/>
          <p:nvPr/>
        </p:nvSpPr>
        <p:spPr>
          <a:xfrm>
            <a:off x="3158512" y="1547431"/>
            <a:ext cx="2985113" cy="523220"/>
          </a:xfrm>
          <a:prstGeom prst="rect">
            <a:avLst/>
          </a:prstGeom>
        </p:spPr>
        <p:txBody>
          <a:bodyPr wrap="none">
            <a:spAutoFit/>
          </a:bodyPr>
          <a:lstStyle/>
          <a:p>
            <a:pPr algn="ctr" rtl="1" fontAlgn="b"/>
            <a:r>
              <a:rPr lang="ar-BH" sz="2800" b="1" dirty="0">
                <a:solidFill>
                  <a:srgbClr val="0033CC"/>
                </a:solidFill>
                <a:latin typeface="Sakkal Majalla" panose="02000000000000000000" pitchFamily="2" charset="-78"/>
                <a:ea typeface="+mj-ea"/>
                <a:cs typeface="Sakkal Majalla" panose="02000000000000000000" pitchFamily="2" charset="-78"/>
              </a:rPr>
              <a:t>نفس المياه.... سعر مختلف!</a:t>
            </a:r>
            <a:endParaRPr lang="en-US" sz="2800" b="1" dirty="0">
              <a:solidFill>
                <a:srgbClr val="0033CC"/>
              </a:solidFill>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374807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157566"/>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ودوافع استهلاك المياه المعبأة (دولة الكويت)</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45720" y="6514612"/>
            <a:ext cx="12192000" cy="400110"/>
          </a:xfrm>
          <a:prstGeom prst="rect">
            <a:avLst/>
          </a:prstGeom>
          <a:noFill/>
        </p:spPr>
        <p:txBody>
          <a:bodyPr wrap="square" rtlCol="0">
            <a:spAutoFit/>
          </a:bodyPr>
          <a:lstStyle/>
          <a:p>
            <a:pPr algn="ctr" rtl="1"/>
            <a:r>
              <a:rPr lang="ar-BH" sz="2000" dirty="0">
                <a:solidFill>
                  <a:srgbClr val="0033CC"/>
                </a:solidFill>
                <a:latin typeface="Sakkal Majalla" panose="02000000000000000000" pitchFamily="2" charset="-78"/>
                <a:ea typeface="+mj-ea"/>
                <a:cs typeface="Sakkal Majalla" panose="02000000000000000000" pitchFamily="2" charset="-78"/>
              </a:rPr>
              <a:t>خليفة الفريج، 2009، دراسة استهلاك المياه المعبأة في دولة الكويت، </a:t>
            </a:r>
            <a:r>
              <a:rPr lang="ar-BH" sz="2000" dirty="0" err="1">
                <a:solidFill>
                  <a:srgbClr val="0033CC"/>
                </a:solidFill>
                <a:latin typeface="Sakkal Majalla" panose="02000000000000000000" pitchFamily="2" charset="-78"/>
                <a:ea typeface="+mj-ea"/>
                <a:cs typeface="Sakkal Majalla" panose="02000000000000000000" pitchFamily="2" charset="-78"/>
              </a:rPr>
              <a:t>دبلوما</a:t>
            </a:r>
            <a:r>
              <a:rPr lang="ar-BH" sz="2000" dirty="0">
                <a:solidFill>
                  <a:srgbClr val="0033CC"/>
                </a:solidFill>
                <a:latin typeface="Sakkal Majalla" panose="02000000000000000000" pitchFamily="2" charset="-78"/>
                <a:ea typeface="+mj-ea"/>
                <a:cs typeface="Sakkal Majalla" panose="02000000000000000000" pitchFamily="2" charset="-78"/>
              </a:rPr>
              <a:t> جامعة الأمم المتحدة للإدارة المتكاملة للمياه، جامعة الخليج العريي</a:t>
            </a:r>
            <a:endParaRPr lang="en-US" sz="2000" dirty="0">
              <a:solidFill>
                <a:srgbClr val="0033CC"/>
              </a:solidFill>
              <a:latin typeface="Sakkal Majalla" panose="02000000000000000000" pitchFamily="2" charset="-78"/>
              <a:ea typeface="+mj-ea"/>
              <a:cs typeface="Sakkal Majalla" panose="02000000000000000000" pitchFamily="2" charset="-78"/>
            </a:endParaRPr>
          </a:p>
        </p:txBody>
      </p:sp>
      <p:graphicFrame>
        <p:nvGraphicFramePr>
          <p:cNvPr id="12" name="Chart 11"/>
          <p:cNvGraphicFramePr/>
          <p:nvPr>
            <p:extLst>
              <p:ext uri="{D42A27DB-BD31-4B8C-83A1-F6EECF244321}">
                <p14:modId xmlns:p14="http://schemas.microsoft.com/office/powerpoint/2010/main" val="4059486406"/>
              </p:ext>
            </p:extLst>
          </p:nvPr>
        </p:nvGraphicFramePr>
        <p:xfrm>
          <a:off x="7727949" y="1453896"/>
          <a:ext cx="3998596" cy="240654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8138160" y="1057332"/>
            <a:ext cx="300228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نوعية المياه المستخدمة للشرب</a:t>
            </a:r>
            <a:endParaRPr lang="en-US" sz="2000" b="1" dirty="0">
              <a:solidFill>
                <a:srgbClr val="0033CC"/>
              </a:solidFill>
              <a:latin typeface="Sakkal Majalla" pitchFamily="2" charset="-78"/>
              <a:cs typeface="Sakkal Majalla" pitchFamily="2" charset="-78"/>
            </a:endParaRPr>
          </a:p>
        </p:txBody>
      </p:sp>
      <p:graphicFrame>
        <p:nvGraphicFramePr>
          <p:cNvPr id="16" name="Chart 15"/>
          <p:cNvGraphicFramePr/>
          <p:nvPr>
            <p:extLst>
              <p:ext uri="{D42A27DB-BD31-4B8C-83A1-F6EECF244321}">
                <p14:modId xmlns:p14="http://schemas.microsoft.com/office/powerpoint/2010/main" val="3470933945"/>
              </p:ext>
            </p:extLst>
          </p:nvPr>
        </p:nvGraphicFramePr>
        <p:xfrm>
          <a:off x="3531108" y="1427375"/>
          <a:ext cx="4443984" cy="2406543"/>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3916680" y="1057332"/>
            <a:ext cx="367284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نوعية المياه أفضل من المياه المنزلية؟</a:t>
            </a:r>
            <a:endParaRPr lang="en-US" sz="2000" b="1" dirty="0">
              <a:solidFill>
                <a:srgbClr val="0033CC"/>
              </a:solidFill>
              <a:latin typeface="Sakkal Majalla" pitchFamily="2" charset="-78"/>
              <a:cs typeface="Sakkal Majalla" pitchFamily="2" charset="-78"/>
            </a:endParaRPr>
          </a:p>
        </p:txBody>
      </p:sp>
      <p:graphicFrame>
        <p:nvGraphicFramePr>
          <p:cNvPr id="26" name="Chart 25"/>
          <p:cNvGraphicFramePr/>
          <p:nvPr>
            <p:extLst>
              <p:ext uri="{D42A27DB-BD31-4B8C-83A1-F6EECF244321}">
                <p14:modId xmlns:p14="http://schemas.microsoft.com/office/powerpoint/2010/main" val="37431798"/>
              </p:ext>
            </p:extLst>
          </p:nvPr>
        </p:nvGraphicFramePr>
        <p:xfrm>
          <a:off x="0" y="1453896"/>
          <a:ext cx="4116069" cy="2406544"/>
        </p:xfrm>
        <a:graphic>
          <a:graphicData uri="http://schemas.openxmlformats.org/drawingml/2006/chart">
            <c:chart xmlns:c="http://schemas.openxmlformats.org/drawingml/2006/chart" xmlns:r="http://schemas.openxmlformats.org/officeDocument/2006/relationships" r:id="rId5"/>
          </a:graphicData>
        </a:graphic>
      </p:graphicFrame>
      <p:sp>
        <p:nvSpPr>
          <p:cNvPr id="27" name="TextBox 26"/>
          <p:cNvSpPr txBox="1"/>
          <p:nvPr/>
        </p:nvSpPr>
        <p:spPr>
          <a:xfrm>
            <a:off x="304800" y="1087812"/>
            <a:ext cx="367284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معرفة محتويات المياه المعبأة؟</a:t>
            </a:r>
            <a:endParaRPr lang="en-US" sz="2000" b="1" dirty="0">
              <a:solidFill>
                <a:srgbClr val="0033CC"/>
              </a:solidFill>
              <a:latin typeface="Sakkal Majalla" pitchFamily="2" charset="-78"/>
              <a:cs typeface="Sakkal Majalla" pitchFamily="2" charset="-78"/>
            </a:endParaRPr>
          </a:p>
        </p:txBody>
      </p:sp>
      <p:graphicFrame>
        <p:nvGraphicFramePr>
          <p:cNvPr id="28" name="Chart 27"/>
          <p:cNvGraphicFramePr/>
          <p:nvPr>
            <p:extLst>
              <p:ext uri="{D42A27DB-BD31-4B8C-83A1-F6EECF244321}">
                <p14:modId xmlns:p14="http://schemas.microsoft.com/office/powerpoint/2010/main" val="2063082606"/>
              </p:ext>
            </p:extLst>
          </p:nvPr>
        </p:nvGraphicFramePr>
        <p:xfrm>
          <a:off x="7859012" y="4269122"/>
          <a:ext cx="4104387" cy="2390757"/>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29"/>
          <p:cNvSpPr txBox="1"/>
          <p:nvPr/>
        </p:nvSpPr>
        <p:spPr>
          <a:xfrm>
            <a:off x="8061960" y="3748058"/>
            <a:ext cx="3459480" cy="707886"/>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هل تعتقد أن هناك رقابة رسمية على المياه المعبأة</a:t>
            </a:r>
            <a:endParaRPr lang="en-US" sz="2000" b="1" dirty="0">
              <a:solidFill>
                <a:srgbClr val="0033CC"/>
              </a:solidFill>
              <a:latin typeface="Sakkal Majalla" pitchFamily="2" charset="-78"/>
              <a:cs typeface="Sakkal Majalla" pitchFamily="2" charset="-78"/>
            </a:endParaRPr>
          </a:p>
        </p:txBody>
      </p:sp>
      <p:sp>
        <p:nvSpPr>
          <p:cNvPr id="31" name="TextBox 30"/>
          <p:cNvSpPr txBox="1"/>
          <p:nvPr/>
        </p:nvSpPr>
        <p:spPr>
          <a:xfrm>
            <a:off x="4328160" y="3748058"/>
            <a:ext cx="3261360" cy="707886"/>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هل تعتقد أن قناني المياه المعبأة تضر بالبيئة</a:t>
            </a:r>
            <a:endParaRPr lang="en-US" sz="2000" b="1" dirty="0">
              <a:solidFill>
                <a:srgbClr val="0033CC"/>
              </a:solidFill>
              <a:latin typeface="Sakkal Majalla" pitchFamily="2" charset="-78"/>
              <a:cs typeface="Sakkal Majalla" pitchFamily="2" charset="-78"/>
            </a:endParaRPr>
          </a:p>
        </p:txBody>
      </p:sp>
      <p:sp>
        <p:nvSpPr>
          <p:cNvPr id="32" name="TextBox 31"/>
          <p:cNvSpPr txBox="1"/>
          <p:nvPr/>
        </p:nvSpPr>
        <p:spPr>
          <a:xfrm>
            <a:off x="315306" y="3778538"/>
            <a:ext cx="367284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هل المياه المعبأة اكثر سلامة للصحة</a:t>
            </a:r>
            <a:endParaRPr lang="en-US" sz="2000" b="1" dirty="0">
              <a:solidFill>
                <a:srgbClr val="0033CC"/>
              </a:solidFill>
              <a:latin typeface="Sakkal Majalla" pitchFamily="2" charset="-78"/>
              <a:cs typeface="Sakkal Majalla" pitchFamily="2" charset="-78"/>
            </a:endParaRPr>
          </a:p>
        </p:txBody>
      </p:sp>
      <p:graphicFrame>
        <p:nvGraphicFramePr>
          <p:cNvPr id="33" name="Chart 32"/>
          <p:cNvGraphicFramePr/>
          <p:nvPr>
            <p:extLst>
              <p:ext uri="{D42A27DB-BD31-4B8C-83A1-F6EECF244321}">
                <p14:modId xmlns:p14="http://schemas.microsoft.com/office/powerpoint/2010/main" val="1196230697"/>
              </p:ext>
            </p:extLst>
          </p:nvPr>
        </p:nvGraphicFramePr>
        <p:xfrm>
          <a:off x="3433100" y="4273177"/>
          <a:ext cx="4639999" cy="244480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Chart 19"/>
          <p:cNvGraphicFramePr>
            <a:graphicFrameLocks/>
          </p:cNvGraphicFramePr>
          <p:nvPr>
            <p:extLst>
              <p:ext uri="{D42A27DB-BD31-4B8C-83A1-F6EECF244321}">
                <p14:modId xmlns:p14="http://schemas.microsoft.com/office/powerpoint/2010/main" val="94125164"/>
              </p:ext>
            </p:extLst>
          </p:nvPr>
        </p:nvGraphicFramePr>
        <p:xfrm>
          <a:off x="-32166" y="4350371"/>
          <a:ext cx="4148235" cy="23411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68450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4" y="157566"/>
            <a:ext cx="9486899"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استهلاك المياه المعبأة (دولة الكويت)</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45720" y="6350020"/>
            <a:ext cx="12192000" cy="400110"/>
          </a:xfrm>
          <a:prstGeom prst="rect">
            <a:avLst/>
          </a:prstGeom>
          <a:noFill/>
        </p:spPr>
        <p:txBody>
          <a:bodyPr wrap="square" rtlCol="0">
            <a:spAutoFit/>
          </a:bodyPr>
          <a:lstStyle/>
          <a:p>
            <a:pPr algn="ctr" rtl="1"/>
            <a:r>
              <a:rPr lang="ar-BH" sz="2000" dirty="0">
                <a:solidFill>
                  <a:srgbClr val="0033CC"/>
                </a:solidFill>
                <a:latin typeface="Sakkal Majalla" panose="02000000000000000000" pitchFamily="2" charset="-78"/>
                <a:ea typeface="+mj-ea"/>
                <a:cs typeface="Sakkal Majalla" panose="02000000000000000000" pitchFamily="2" charset="-78"/>
              </a:rPr>
              <a:t>خليفة الفريج، 2009، دراسة استهلاك المياه المعبأة في دولة الكويت، </a:t>
            </a:r>
            <a:r>
              <a:rPr lang="ar-BH" sz="2000" dirty="0" err="1">
                <a:solidFill>
                  <a:srgbClr val="0033CC"/>
                </a:solidFill>
                <a:latin typeface="Sakkal Majalla" panose="02000000000000000000" pitchFamily="2" charset="-78"/>
                <a:ea typeface="+mj-ea"/>
                <a:cs typeface="Sakkal Majalla" panose="02000000000000000000" pitchFamily="2" charset="-78"/>
              </a:rPr>
              <a:t>دبلوما</a:t>
            </a:r>
            <a:r>
              <a:rPr lang="ar-BH" sz="2000" dirty="0">
                <a:solidFill>
                  <a:srgbClr val="0033CC"/>
                </a:solidFill>
                <a:latin typeface="Sakkal Majalla" panose="02000000000000000000" pitchFamily="2" charset="-78"/>
                <a:ea typeface="+mj-ea"/>
                <a:cs typeface="Sakkal Majalla" panose="02000000000000000000" pitchFamily="2" charset="-78"/>
              </a:rPr>
              <a:t> جامعة الأمم المتحدة للإدارة المتكاملة للمياه، جامعة الخليج العريي</a:t>
            </a:r>
            <a:endParaRPr lang="en-US" sz="2000" dirty="0">
              <a:solidFill>
                <a:srgbClr val="0033CC"/>
              </a:solidFill>
              <a:latin typeface="Sakkal Majalla" panose="02000000000000000000" pitchFamily="2" charset="-78"/>
              <a:ea typeface="+mj-ea"/>
              <a:cs typeface="Sakkal Majalla" panose="02000000000000000000" pitchFamily="2" charset="-78"/>
            </a:endParaRPr>
          </a:p>
        </p:txBody>
      </p:sp>
      <p:sp>
        <p:nvSpPr>
          <p:cNvPr id="17" name="TextBox 16"/>
          <p:cNvSpPr txBox="1"/>
          <p:nvPr/>
        </p:nvSpPr>
        <p:spPr>
          <a:xfrm>
            <a:off x="1400175" y="1057332"/>
            <a:ext cx="9486899" cy="584775"/>
          </a:xfrm>
          <a:prstGeom prst="rect">
            <a:avLst/>
          </a:prstGeom>
          <a:noFill/>
        </p:spPr>
        <p:txBody>
          <a:bodyPr wrap="square" rtlCol="0">
            <a:spAutoFit/>
          </a:bodyPr>
          <a:lstStyle/>
          <a:p>
            <a:pPr algn="ctr" rtl="1"/>
            <a:r>
              <a:rPr lang="ar-BH" sz="3200" b="1" dirty="0">
                <a:solidFill>
                  <a:srgbClr val="0033CC"/>
                </a:solidFill>
                <a:latin typeface="Sakkal Majalla" pitchFamily="2" charset="-78"/>
                <a:cs typeface="Sakkal Majalla" pitchFamily="2" charset="-78"/>
              </a:rPr>
              <a:t>أسباب ودوافع استهلاك المياه المعبأة</a:t>
            </a:r>
            <a:endParaRPr lang="en-US" sz="3200" b="1" dirty="0">
              <a:solidFill>
                <a:srgbClr val="0033CC"/>
              </a:solidFill>
              <a:latin typeface="Sakkal Majalla" pitchFamily="2" charset="-78"/>
              <a:cs typeface="Sakkal Majalla" pitchFamily="2" charset="-78"/>
            </a:endParaRPr>
          </a:p>
        </p:txBody>
      </p:sp>
      <p:graphicFrame>
        <p:nvGraphicFramePr>
          <p:cNvPr id="21" name="Chart 20"/>
          <p:cNvGraphicFramePr>
            <a:graphicFrameLocks/>
          </p:cNvGraphicFramePr>
          <p:nvPr>
            <p:extLst>
              <p:ext uri="{D42A27DB-BD31-4B8C-83A1-F6EECF244321}">
                <p14:modId xmlns:p14="http://schemas.microsoft.com/office/powerpoint/2010/main" val="1959102658"/>
              </p:ext>
            </p:extLst>
          </p:nvPr>
        </p:nvGraphicFramePr>
        <p:xfrm>
          <a:off x="1088136" y="1785268"/>
          <a:ext cx="9866376" cy="43686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1457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81328" y="157566"/>
            <a:ext cx="9326879"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استهلاك المياه المعبأة (مملكة البحرين)</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11" name="Rectangle 10"/>
          <p:cNvSpPr/>
          <p:nvPr/>
        </p:nvSpPr>
        <p:spPr>
          <a:xfrm>
            <a:off x="450442" y="6212928"/>
            <a:ext cx="11455046" cy="584775"/>
          </a:xfrm>
          <a:prstGeom prst="rect">
            <a:avLst/>
          </a:prstGeom>
        </p:spPr>
        <p:txBody>
          <a:bodyPr wrap="square">
            <a:spAutoFit/>
          </a:bodyPr>
          <a:lstStyle/>
          <a:p>
            <a:r>
              <a:rPr lang="en-US" sz="1600" dirty="0" err="1">
                <a:solidFill>
                  <a:srgbClr val="0033CC"/>
                </a:solidFill>
              </a:rPr>
              <a:t>Tahani</a:t>
            </a:r>
            <a:r>
              <a:rPr lang="en-US" sz="1600" dirty="0">
                <a:solidFill>
                  <a:srgbClr val="0033CC"/>
                </a:solidFill>
              </a:rPr>
              <a:t> Hussain, 2017, Safety, Quality and Environmental Awareness of Potable Water in the Kingdom of Bahrain: A Consumer Perception, WSTA 12</a:t>
            </a:r>
            <a:r>
              <a:rPr lang="en-US" sz="1600" baseline="30000" dirty="0">
                <a:solidFill>
                  <a:srgbClr val="0033CC"/>
                </a:solidFill>
              </a:rPr>
              <a:t>th</a:t>
            </a:r>
            <a:r>
              <a:rPr lang="en-US" sz="1600" dirty="0">
                <a:solidFill>
                  <a:srgbClr val="0033CC"/>
                </a:solidFill>
              </a:rPr>
              <a:t> Gulf Water Conference, Bahrain</a:t>
            </a:r>
          </a:p>
        </p:txBody>
      </p:sp>
      <p:sp>
        <p:nvSpPr>
          <p:cNvPr id="15" name="TextBox 14"/>
          <p:cNvSpPr txBox="1"/>
          <p:nvPr/>
        </p:nvSpPr>
        <p:spPr>
          <a:xfrm>
            <a:off x="4737692" y="1115724"/>
            <a:ext cx="3209544"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نوعية المياه المستخدمة للشرب</a:t>
            </a:r>
            <a:endParaRPr lang="en-US" sz="2000" b="1" dirty="0">
              <a:solidFill>
                <a:srgbClr val="0033CC"/>
              </a:solidFill>
              <a:latin typeface="Sakkal Majalla" pitchFamily="2" charset="-78"/>
              <a:cs typeface="Sakkal Majalla" pitchFamily="2" charset="-78"/>
            </a:endParaRPr>
          </a:p>
        </p:txBody>
      </p:sp>
      <p:sp>
        <p:nvSpPr>
          <p:cNvPr id="17" name="TextBox 16"/>
          <p:cNvSpPr txBox="1"/>
          <p:nvPr/>
        </p:nvSpPr>
        <p:spPr>
          <a:xfrm>
            <a:off x="7927500" y="2996702"/>
            <a:ext cx="367284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هل المياه المعبأة صحية؟</a:t>
            </a:r>
            <a:endParaRPr lang="en-US" sz="2000" b="1" dirty="0">
              <a:solidFill>
                <a:srgbClr val="0033CC"/>
              </a:solidFill>
              <a:latin typeface="Sakkal Majalla" pitchFamily="2" charset="-78"/>
              <a:cs typeface="Sakkal Majalla" pitchFamily="2" charset="-78"/>
            </a:endParaRPr>
          </a:p>
        </p:txBody>
      </p:sp>
      <p:sp>
        <p:nvSpPr>
          <p:cNvPr id="27" name="TextBox 26"/>
          <p:cNvSpPr txBox="1"/>
          <p:nvPr/>
        </p:nvSpPr>
        <p:spPr>
          <a:xfrm>
            <a:off x="563705" y="2996702"/>
            <a:ext cx="3672840" cy="400110"/>
          </a:xfrm>
          <a:prstGeom prst="rect">
            <a:avLst/>
          </a:prstGeom>
          <a:noFill/>
        </p:spPr>
        <p:txBody>
          <a:bodyPr wrap="square" rtlCol="0">
            <a:spAutoFit/>
          </a:bodyPr>
          <a:lstStyle/>
          <a:p>
            <a:pPr algn="ctr" rtl="1"/>
            <a:r>
              <a:rPr lang="ar-BH" sz="2000" b="1" dirty="0">
                <a:solidFill>
                  <a:srgbClr val="0033CC"/>
                </a:solidFill>
                <a:latin typeface="Sakkal Majalla" pitchFamily="2" charset="-78"/>
                <a:cs typeface="Sakkal Majalla" pitchFamily="2" charset="-78"/>
              </a:rPr>
              <a:t>مقارنة سلامة المياه المعبأة بالمياه المنزلية</a:t>
            </a:r>
            <a:endParaRPr lang="en-US" sz="2000" b="1" dirty="0">
              <a:solidFill>
                <a:srgbClr val="0033CC"/>
              </a:solidFill>
              <a:latin typeface="Sakkal Majalla" pitchFamily="2" charset="-78"/>
              <a:cs typeface="Sakkal Majalla" pitchFamily="2" charset="-78"/>
            </a:endParaRPr>
          </a:p>
        </p:txBody>
      </p:sp>
      <p:graphicFrame>
        <p:nvGraphicFramePr>
          <p:cNvPr id="21" name="Chart 20"/>
          <p:cNvGraphicFramePr>
            <a:graphicFrameLocks/>
          </p:cNvGraphicFramePr>
          <p:nvPr>
            <p:extLst>
              <p:ext uri="{D42A27DB-BD31-4B8C-83A1-F6EECF244321}">
                <p14:modId xmlns:p14="http://schemas.microsoft.com/office/powerpoint/2010/main" val="1669708282"/>
              </p:ext>
            </p:extLst>
          </p:nvPr>
        </p:nvGraphicFramePr>
        <p:xfrm>
          <a:off x="4260257" y="1507115"/>
          <a:ext cx="4164415" cy="26537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926350409"/>
              </p:ext>
            </p:extLst>
          </p:nvPr>
        </p:nvGraphicFramePr>
        <p:xfrm>
          <a:off x="0" y="3096085"/>
          <a:ext cx="4644645" cy="26701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Chart 28"/>
          <p:cNvGraphicFramePr>
            <a:graphicFrameLocks/>
          </p:cNvGraphicFramePr>
          <p:nvPr>
            <p:extLst>
              <p:ext uri="{D42A27DB-BD31-4B8C-83A1-F6EECF244321}">
                <p14:modId xmlns:p14="http://schemas.microsoft.com/office/powerpoint/2010/main" val="3816857955"/>
              </p:ext>
            </p:extLst>
          </p:nvPr>
        </p:nvGraphicFramePr>
        <p:xfrm>
          <a:off x="7460847" y="3385474"/>
          <a:ext cx="4606147" cy="276695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07587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157566"/>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ودوافع استهلاك المياه المعبأة (مملكة البحرين)</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15" name="TextBox 14"/>
          <p:cNvSpPr txBox="1"/>
          <p:nvPr/>
        </p:nvSpPr>
        <p:spPr>
          <a:xfrm>
            <a:off x="1400175" y="1143252"/>
            <a:ext cx="9486900" cy="584775"/>
          </a:xfrm>
          <a:prstGeom prst="rect">
            <a:avLst/>
          </a:prstGeom>
          <a:noFill/>
        </p:spPr>
        <p:txBody>
          <a:bodyPr wrap="square" rtlCol="0">
            <a:spAutoFit/>
          </a:bodyPr>
          <a:lstStyle/>
          <a:p>
            <a:pPr algn="ctr" rtl="1"/>
            <a:r>
              <a:rPr lang="ar-BH" sz="3200" b="1" dirty="0">
                <a:solidFill>
                  <a:srgbClr val="0033CC"/>
                </a:solidFill>
                <a:latin typeface="Sakkal Majalla" pitchFamily="2" charset="-78"/>
                <a:cs typeface="Sakkal Majalla" pitchFamily="2" charset="-78"/>
              </a:rPr>
              <a:t>وجهة نظرك في ظاهرة تزايد استخدام المياه المعبأة </a:t>
            </a:r>
            <a:endParaRPr lang="en-US" sz="3200" b="1" dirty="0">
              <a:solidFill>
                <a:srgbClr val="0033CC"/>
              </a:solidFill>
              <a:latin typeface="Sakkal Majalla" pitchFamily="2" charset="-78"/>
              <a:cs typeface="Sakkal Majalla" pitchFamily="2" charset="-78"/>
            </a:endParaRPr>
          </a:p>
        </p:txBody>
      </p:sp>
      <p:graphicFrame>
        <p:nvGraphicFramePr>
          <p:cNvPr id="12" name="Chart 11"/>
          <p:cNvGraphicFramePr>
            <a:graphicFrameLocks/>
          </p:cNvGraphicFramePr>
          <p:nvPr>
            <p:extLst>
              <p:ext uri="{D42A27DB-BD31-4B8C-83A1-F6EECF244321}">
                <p14:modId xmlns:p14="http://schemas.microsoft.com/office/powerpoint/2010/main" val="1514409280"/>
              </p:ext>
            </p:extLst>
          </p:nvPr>
        </p:nvGraphicFramePr>
        <p:xfrm>
          <a:off x="1088136" y="1785268"/>
          <a:ext cx="9866376" cy="4368643"/>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450442" y="6212928"/>
            <a:ext cx="11455046" cy="584775"/>
          </a:xfrm>
          <a:prstGeom prst="rect">
            <a:avLst/>
          </a:prstGeom>
        </p:spPr>
        <p:txBody>
          <a:bodyPr wrap="square">
            <a:spAutoFit/>
          </a:bodyPr>
          <a:lstStyle/>
          <a:p>
            <a:r>
              <a:rPr lang="en-US" sz="1600" dirty="0" err="1">
                <a:solidFill>
                  <a:srgbClr val="0033CC"/>
                </a:solidFill>
              </a:rPr>
              <a:t>Tahani</a:t>
            </a:r>
            <a:r>
              <a:rPr lang="en-US" sz="1600" dirty="0">
                <a:solidFill>
                  <a:srgbClr val="0033CC"/>
                </a:solidFill>
              </a:rPr>
              <a:t> Hussain, 2017, Safety, Quality and Environmental Awareness of Potable Water in the Kingdom of Bahrain: A Consumer Perception, WSTA 12</a:t>
            </a:r>
            <a:r>
              <a:rPr lang="en-US" sz="1600" baseline="30000" dirty="0">
                <a:solidFill>
                  <a:srgbClr val="0033CC"/>
                </a:solidFill>
              </a:rPr>
              <a:t>th</a:t>
            </a:r>
            <a:r>
              <a:rPr lang="en-US" sz="1600" dirty="0">
                <a:solidFill>
                  <a:srgbClr val="0033CC"/>
                </a:solidFill>
              </a:rPr>
              <a:t> Gulf Water Conference, Bahrain</a:t>
            </a:r>
          </a:p>
        </p:txBody>
      </p:sp>
    </p:spTree>
    <p:extLst>
      <p:ext uri="{BB962C8B-B14F-4D97-AF65-F5344CB8AC3E}">
        <p14:creationId xmlns:p14="http://schemas.microsoft.com/office/powerpoint/2010/main" val="107585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001706" y="2281657"/>
            <a:ext cx="5420068" cy="3371538"/>
          </a:xfrm>
          <a:prstGeom prst="rect">
            <a:avLst/>
          </a:prstGeom>
        </p:spPr>
      </p:pic>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811162" y="157566"/>
            <a:ext cx="10518986"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ودوافع استهلاك المياه المعبأة (المملكة العربية السعودية)</a:t>
            </a:r>
            <a:endParaRPr lang="en-US" sz="4400" dirty="0">
              <a:solidFill>
                <a:srgbClr val="C00000"/>
              </a:solidFill>
              <a:latin typeface="Sakkal Majalla" panose="02000000000000000000" pitchFamily="2" charset="-78"/>
              <a:cs typeface="Sakkal Majalla" panose="02000000000000000000" pitchFamily="2" charset="-78"/>
            </a:endParaRPr>
          </a:p>
        </p:txBody>
      </p:sp>
      <p:sp>
        <p:nvSpPr>
          <p:cNvPr id="15" name="TextBox 14"/>
          <p:cNvSpPr txBox="1"/>
          <p:nvPr/>
        </p:nvSpPr>
        <p:spPr>
          <a:xfrm>
            <a:off x="6066633" y="1372402"/>
            <a:ext cx="5355141" cy="830997"/>
          </a:xfrm>
          <a:prstGeom prst="rect">
            <a:avLst/>
          </a:prstGeom>
          <a:noFill/>
        </p:spPr>
        <p:txBody>
          <a:bodyPr wrap="square" rtlCol="0">
            <a:spAutoFit/>
          </a:bodyPr>
          <a:lstStyle/>
          <a:p>
            <a:pPr algn="ctr" rtl="1"/>
            <a:r>
              <a:rPr lang="ar-BH" sz="2400" b="1" dirty="0">
                <a:solidFill>
                  <a:srgbClr val="0033CC"/>
                </a:solidFill>
                <a:latin typeface="Sakkal Majalla" pitchFamily="2" charset="-78"/>
                <a:cs typeface="Sakkal Majalla" pitchFamily="2" charset="-78"/>
              </a:rPr>
              <a:t>علاقة الدخل بشراء المياه المعبأة </a:t>
            </a:r>
          </a:p>
          <a:p>
            <a:pPr algn="ctr" rtl="1"/>
            <a:r>
              <a:rPr lang="ar-BH" sz="2400" b="1" dirty="0">
                <a:solidFill>
                  <a:srgbClr val="0033CC"/>
                </a:solidFill>
                <a:latin typeface="Sakkal Majalla" pitchFamily="2" charset="-78"/>
                <a:cs typeface="Sakkal Majalla" pitchFamily="2" charset="-78"/>
              </a:rPr>
              <a:t>(عدد الاستبيانات 337 من الرياض، جدة، والدمام)</a:t>
            </a:r>
            <a:endParaRPr lang="en-US" sz="2400" b="1" dirty="0">
              <a:solidFill>
                <a:srgbClr val="0033CC"/>
              </a:solidFill>
              <a:latin typeface="Sakkal Majalla" pitchFamily="2" charset="-78"/>
              <a:cs typeface="Sakkal Majalla" pitchFamily="2" charset="-78"/>
            </a:endParaRPr>
          </a:p>
        </p:txBody>
      </p:sp>
      <p:sp>
        <p:nvSpPr>
          <p:cNvPr id="13" name="Rectangle 12"/>
          <p:cNvSpPr/>
          <p:nvPr/>
        </p:nvSpPr>
        <p:spPr>
          <a:xfrm>
            <a:off x="450442" y="6212928"/>
            <a:ext cx="11455046" cy="584775"/>
          </a:xfrm>
          <a:prstGeom prst="rect">
            <a:avLst/>
          </a:prstGeom>
        </p:spPr>
        <p:txBody>
          <a:bodyPr wrap="square">
            <a:spAutoFit/>
          </a:bodyPr>
          <a:lstStyle/>
          <a:p>
            <a:r>
              <a:rPr lang="en-US" sz="1600" dirty="0" err="1">
                <a:solidFill>
                  <a:srgbClr val="0033CC"/>
                </a:solidFill>
              </a:rPr>
              <a:t>Alnasser</a:t>
            </a:r>
            <a:r>
              <a:rPr lang="en-US" sz="1600" dirty="0">
                <a:solidFill>
                  <a:srgbClr val="0033CC"/>
                </a:solidFill>
              </a:rPr>
              <a:t>, M, </a:t>
            </a:r>
            <a:r>
              <a:rPr lang="en-US" sz="1600" dirty="0" err="1">
                <a:solidFill>
                  <a:srgbClr val="0033CC"/>
                </a:solidFill>
              </a:rPr>
              <a:t>Alzeer</a:t>
            </a:r>
            <a:r>
              <a:rPr lang="en-US" sz="1600" dirty="0">
                <a:solidFill>
                  <a:srgbClr val="0033CC"/>
                </a:solidFill>
              </a:rPr>
              <a:t>, K.M., and Khatri, Y. 2019. Consumer perception of drinking water in the Kingdom of Saudi Arabia. </a:t>
            </a:r>
            <a:r>
              <a:rPr lang="en-US" sz="1600" i="1" dirty="0">
                <a:solidFill>
                  <a:srgbClr val="0033CC"/>
                </a:solidFill>
              </a:rPr>
              <a:t>International Journal of Food, Nutrition and Public Health</a:t>
            </a:r>
            <a:r>
              <a:rPr lang="en-US" sz="1600" dirty="0">
                <a:solidFill>
                  <a:srgbClr val="0033CC"/>
                </a:solidFill>
              </a:rPr>
              <a:t>, Issue 11, Nos. 1&amp;2 : 27-45.</a:t>
            </a:r>
          </a:p>
        </p:txBody>
      </p:sp>
      <p:sp>
        <p:nvSpPr>
          <p:cNvPr id="4" name="Rectangle 3"/>
          <p:cNvSpPr/>
          <p:nvPr/>
        </p:nvSpPr>
        <p:spPr>
          <a:xfrm>
            <a:off x="118872" y="1541494"/>
            <a:ext cx="5504688" cy="2677656"/>
          </a:xfrm>
          <a:prstGeom prst="rect">
            <a:avLst/>
          </a:prstGeom>
        </p:spPr>
        <p:txBody>
          <a:bodyPr wrap="square">
            <a:spAutoFit/>
          </a:bodyPr>
          <a:lstStyle/>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من الخطورة جدًا شرب ماء الصنبور</a:t>
            </a: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لست متأكدًا مما إذا </a:t>
            </a:r>
            <a:r>
              <a:rPr lang="ar-BH" sz="2400" dirty="0">
                <a:latin typeface="Sakkal Majalla" panose="02000000000000000000" pitchFamily="2" charset="-78"/>
                <a:cs typeface="Sakkal Majalla" panose="02000000000000000000" pitchFamily="2" charset="-78"/>
              </a:rPr>
              <a:t>يتم </a:t>
            </a:r>
            <a:r>
              <a:rPr lang="ar-KW" sz="2400" dirty="0">
                <a:latin typeface="Sakkal Majalla" panose="02000000000000000000" pitchFamily="2" charset="-78"/>
                <a:cs typeface="Sakkal Majalla" panose="02000000000000000000" pitchFamily="2" charset="-78"/>
              </a:rPr>
              <a:t>اختب</a:t>
            </a:r>
            <a:r>
              <a:rPr lang="ar-BH" sz="2400" dirty="0" err="1">
                <a:latin typeface="Sakkal Majalla" panose="02000000000000000000" pitchFamily="2" charset="-78"/>
                <a:cs typeface="Sakkal Majalla" panose="02000000000000000000" pitchFamily="2" charset="-78"/>
              </a:rPr>
              <a:t>ار</a:t>
            </a:r>
            <a:r>
              <a:rPr lang="ar-BH" sz="2400" dirty="0">
                <a:latin typeface="Sakkal Majalla" panose="02000000000000000000" pitchFamily="2" charset="-78"/>
                <a:cs typeface="Sakkal Majalla" panose="02000000000000000000" pitchFamily="2" charset="-78"/>
              </a:rPr>
              <a:t> مياه الصنبور </a:t>
            </a:r>
            <a:r>
              <a:rPr lang="ar-KW" sz="2400" dirty="0">
                <a:latin typeface="Sakkal Majalla" panose="02000000000000000000" pitchFamily="2" charset="-78"/>
                <a:cs typeface="Sakkal Majalla" panose="02000000000000000000" pitchFamily="2" charset="-78"/>
              </a:rPr>
              <a:t>بشكل صحيح</a:t>
            </a: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سوف تصاب بالإسهال</a:t>
            </a: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أنا لا أثق في</a:t>
            </a:r>
            <a:r>
              <a:rPr lang="ar-BH" sz="2400" dirty="0">
                <a:latin typeface="Sakkal Majalla" panose="02000000000000000000" pitchFamily="2" charset="-78"/>
                <a:cs typeface="Sakkal Majalla" panose="02000000000000000000" pitchFamily="2" charset="-78"/>
              </a:rPr>
              <a:t>ها. </a:t>
            </a:r>
            <a:r>
              <a:rPr lang="ar-KW" sz="2400" dirty="0">
                <a:latin typeface="Sakkal Majalla" panose="02000000000000000000" pitchFamily="2" charset="-78"/>
                <a:cs typeface="Sakkal Majalla" panose="02000000000000000000" pitchFamily="2" charset="-78"/>
              </a:rPr>
              <a:t>مرت سنوات ولم يقدم أحد معلومات تفيد بأن </a:t>
            </a:r>
            <a:r>
              <a:rPr lang="ar-BH" sz="2400" dirty="0">
                <a:latin typeface="Sakkal Majalla" panose="02000000000000000000" pitchFamily="2" charset="-78"/>
                <a:cs typeface="Sakkal Majalla" panose="02000000000000000000" pitchFamily="2" charset="-78"/>
              </a:rPr>
              <a:t>مياه </a:t>
            </a:r>
            <a:r>
              <a:rPr lang="ar-KW" sz="2400" dirty="0">
                <a:latin typeface="Sakkal Majalla" panose="02000000000000000000" pitchFamily="2" charset="-78"/>
                <a:cs typeface="Sakkal Majalla" panose="02000000000000000000" pitchFamily="2" charset="-78"/>
              </a:rPr>
              <a:t>الشرب </a:t>
            </a:r>
            <a:r>
              <a:rPr lang="ar-BH" sz="2400" dirty="0">
                <a:latin typeface="Sakkal Majalla" panose="02000000000000000000" pitchFamily="2" charset="-78"/>
                <a:cs typeface="Sakkal Majalla" panose="02000000000000000000" pitchFamily="2" charset="-78"/>
              </a:rPr>
              <a:t>المنزلية </a:t>
            </a:r>
            <a:r>
              <a:rPr lang="ar-KW" sz="2400" dirty="0">
                <a:latin typeface="Sakkal Majalla" panose="02000000000000000000" pitchFamily="2" charset="-78"/>
                <a:cs typeface="Sakkal Majalla" panose="02000000000000000000" pitchFamily="2" charset="-78"/>
              </a:rPr>
              <a:t>آمن</a:t>
            </a:r>
            <a:r>
              <a:rPr lang="ar-BH" sz="2400" dirty="0">
                <a:latin typeface="Sakkal Majalla" panose="02000000000000000000" pitchFamily="2" charset="-78"/>
                <a:cs typeface="Sakkal Majalla" panose="02000000000000000000" pitchFamily="2" charset="-78"/>
              </a:rPr>
              <a:t>ة</a:t>
            </a:r>
            <a:endParaRPr lang="ar-KW" sz="2400" dirty="0">
              <a:latin typeface="Sakkal Majalla" panose="02000000000000000000" pitchFamily="2" charset="-78"/>
              <a:cs typeface="Sakkal Majalla" panose="02000000000000000000" pitchFamily="2" charset="-78"/>
            </a:endParaRP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الملصق الموجود على زجاجة المياه الخاصة بي يشير إلى أنها مياه نقية ممتازة </a:t>
            </a:r>
            <a:endParaRPr lang="en-US" sz="2400" dirty="0">
              <a:latin typeface="Sakkal Majalla" panose="02000000000000000000" pitchFamily="2" charset="-78"/>
              <a:cs typeface="Sakkal Majalla" panose="02000000000000000000" pitchFamily="2" charset="-78"/>
            </a:endParaRPr>
          </a:p>
        </p:txBody>
      </p:sp>
      <p:sp>
        <p:nvSpPr>
          <p:cNvPr id="11" name="TextBox 10"/>
          <p:cNvSpPr txBox="1"/>
          <p:nvPr/>
        </p:nvSpPr>
        <p:spPr>
          <a:xfrm>
            <a:off x="704088" y="1079829"/>
            <a:ext cx="5355141" cy="461665"/>
          </a:xfrm>
          <a:prstGeom prst="rect">
            <a:avLst/>
          </a:prstGeom>
          <a:noFill/>
        </p:spPr>
        <p:txBody>
          <a:bodyPr wrap="square" rtlCol="0">
            <a:spAutoFit/>
          </a:bodyPr>
          <a:lstStyle/>
          <a:p>
            <a:pPr algn="ctr" rtl="1"/>
            <a:r>
              <a:rPr lang="ar-BH" sz="2400" b="1" dirty="0">
                <a:solidFill>
                  <a:srgbClr val="0033CC"/>
                </a:solidFill>
                <a:latin typeface="Sakkal Majalla" pitchFamily="2" charset="-78"/>
                <a:cs typeface="Sakkal Majalla" pitchFamily="2" charset="-78"/>
              </a:rPr>
              <a:t>بعض الردود لسبب شراء المياه المعبأة </a:t>
            </a:r>
          </a:p>
        </p:txBody>
      </p:sp>
      <p:sp>
        <p:nvSpPr>
          <p:cNvPr id="16" name="TextBox 15"/>
          <p:cNvSpPr txBox="1"/>
          <p:nvPr/>
        </p:nvSpPr>
        <p:spPr>
          <a:xfrm>
            <a:off x="646565" y="4273742"/>
            <a:ext cx="5355141" cy="461665"/>
          </a:xfrm>
          <a:prstGeom prst="rect">
            <a:avLst/>
          </a:prstGeom>
          <a:noFill/>
        </p:spPr>
        <p:txBody>
          <a:bodyPr wrap="square" rtlCol="0">
            <a:spAutoFit/>
          </a:bodyPr>
          <a:lstStyle/>
          <a:p>
            <a:pPr algn="ctr" rtl="1"/>
            <a:r>
              <a:rPr lang="ar-BH" sz="2400" b="1" dirty="0">
                <a:solidFill>
                  <a:srgbClr val="0033CC"/>
                </a:solidFill>
                <a:latin typeface="Sakkal Majalla" pitchFamily="2" charset="-78"/>
                <a:cs typeface="Sakkal Majalla" pitchFamily="2" charset="-78"/>
              </a:rPr>
              <a:t>بعض الردود لعدم شراء المياه المعبأة </a:t>
            </a:r>
          </a:p>
        </p:txBody>
      </p:sp>
      <p:sp>
        <p:nvSpPr>
          <p:cNvPr id="17" name="Rectangle 16"/>
          <p:cNvSpPr/>
          <p:nvPr/>
        </p:nvSpPr>
        <p:spPr>
          <a:xfrm>
            <a:off x="118872" y="4609737"/>
            <a:ext cx="5511389" cy="1569660"/>
          </a:xfrm>
          <a:prstGeom prst="rect">
            <a:avLst/>
          </a:prstGeom>
        </p:spPr>
        <p:txBody>
          <a:bodyPr wrap="square">
            <a:spAutoFit/>
          </a:bodyPr>
          <a:lstStyle/>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لم يحدث لي شيء من قبل</a:t>
            </a: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هدر للمال</a:t>
            </a:r>
            <a:endParaRPr lang="ar-BH" sz="2400" dirty="0">
              <a:latin typeface="Sakkal Majalla" panose="02000000000000000000" pitchFamily="2" charset="-78"/>
              <a:cs typeface="Sakkal Majalla" panose="02000000000000000000" pitchFamily="2" charset="-78"/>
            </a:endParaRPr>
          </a:p>
          <a:p>
            <a:pPr marL="285750" indent="-285750" algn="r" rtl="1">
              <a:buFont typeface="Arial" panose="020B0604020202020204" pitchFamily="34" charset="0"/>
              <a:buChar char="•"/>
            </a:pPr>
            <a:r>
              <a:rPr lang="ar-KW" sz="2400" dirty="0">
                <a:latin typeface="Sakkal Majalla" panose="02000000000000000000" pitchFamily="2" charset="-78"/>
                <a:cs typeface="Sakkal Majalla" panose="02000000000000000000" pitchFamily="2" charset="-78"/>
              </a:rPr>
              <a:t>أستخدم ماء الصنبور في كل شيء، للطبخ، </a:t>
            </a:r>
            <a:r>
              <a:rPr lang="ar-BH" sz="2400" dirty="0">
                <a:latin typeface="Sakkal Majalla" panose="02000000000000000000" pitchFamily="2" charset="-78"/>
                <a:cs typeface="Sakkal Majalla" panose="02000000000000000000" pitchFamily="2" charset="-78"/>
              </a:rPr>
              <a:t>ل</a:t>
            </a:r>
            <a:r>
              <a:rPr lang="ar-KW" sz="2400" dirty="0">
                <a:latin typeface="Sakkal Majalla" panose="02000000000000000000" pitchFamily="2" charset="-78"/>
                <a:cs typeface="Sakkal Majalla" panose="02000000000000000000" pitchFamily="2" charset="-78"/>
              </a:rPr>
              <a:t>لشرب، </a:t>
            </a:r>
            <a:r>
              <a:rPr lang="ar-BH" sz="2400" dirty="0">
                <a:latin typeface="Sakkal Majalla" panose="02000000000000000000" pitchFamily="2" charset="-78"/>
                <a:cs typeface="Sakkal Majalla" panose="02000000000000000000" pitchFamily="2" charset="-78"/>
              </a:rPr>
              <a:t>ل</a:t>
            </a:r>
            <a:r>
              <a:rPr lang="ar-KW" sz="2400" dirty="0">
                <a:latin typeface="Sakkal Majalla" panose="02000000000000000000" pitchFamily="2" charset="-78"/>
                <a:cs typeface="Sakkal Majalla" panose="02000000000000000000" pitchFamily="2" charset="-78"/>
              </a:rPr>
              <a:t>لاستحمام ، والغرغرة ، وال</a:t>
            </a:r>
            <a:r>
              <a:rPr lang="ar-BH" sz="2400" dirty="0">
                <a:latin typeface="Sakkal Majalla" panose="02000000000000000000" pitchFamily="2" charset="-78"/>
                <a:cs typeface="Sakkal Majalla" panose="02000000000000000000" pitchFamily="2" charset="-78"/>
              </a:rPr>
              <a:t>وضوء</a:t>
            </a:r>
            <a:endParaRPr lang="en-US"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38240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89435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3" name="Rectangle 12"/>
          <p:cNvSpPr/>
          <p:nvPr/>
        </p:nvSpPr>
        <p:spPr>
          <a:xfrm>
            <a:off x="450442" y="6212928"/>
            <a:ext cx="11455046" cy="584775"/>
          </a:xfrm>
          <a:prstGeom prst="rect">
            <a:avLst/>
          </a:prstGeom>
        </p:spPr>
        <p:txBody>
          <a:bodyPr wrap="square">
            <a:spAutoFit/>
          </a:bodyPr>
          <a:lstStyle/>
          <a:p>
            <a:r>
              <a:rPr lang="en-US" sz="1600" dirty="0" err="1">
                <a:solidFill>
                  <a:srgbClr val="0033CC"/>
                </a:solidFill>
              </a:rPr>
              <a:t>Alnasser</a:t>
            </a:r>
            <a:r>
              <a:rPr lang="en-US" sz="1600" dirty="0">
                <a:solidFill>
                  <a:srgbClr val="0033CC"/>
                </a:solidFill>
              </a:rPr>
              <a:t>, M, </a:t>
            </a:r>
            <a:r>
              <a:rPr lang="en-US" sz="1600" dirty="0" err="1">
                <a:solidFill>
                  <a:srgbClr val="0033CC"/>
                </a:solidFill>
              </a:rPr>
              <a:t>Alzeer</a:t>
            </a:r>
            <a:r>
              <a:rPr lang="en-US" sz="1600" dirty="0">
                <a:solidFill>
                  <a:srgbClr val="0033CC"/>
                </a:solidFill>
              </a:rPr>
              <a:t>, K.M., and Khatri, Y. 2019. Consumer perception of drinking water in the Kingdom of Saudi Arabia. </a:t>
            </a:r>
            <a:r>
              <a:rPr lang="en-US" sz="1600" i="1" dirty="0">
                <a:solidFill>
                  <a:srgbClr val="0033CC"/>
                </a:solidFill>
              </a:rPr>
              <a:t>International Journal of Food, Nutrition and Public Health</a:t>
            </a:r>
            <a:r>
              <a:rPr lang="en-US" sz="1600" dirty="0">
                <a:solidFill>
                  <a:srgbClr val="0033CC"/>
                </a:solidFill>
              </a:rPr>
              <a:t>, Issue 11, Nos. 1&amp;2 : 27-45.</a:t>
            </a:r>
          </a:p>
        </p:txBody>
      </p:sp>
      <p:sp>
        <p:nvSpPr>
          <p:cNvPr id="18" name="TextBox 17"/>
          <p:cNvSpPr txBox="1"/>
          <p:nvPr/>
        </p:nvSpPr>
        <p:spPr>
          <a:xfrm>
            <a:off x="1400175" y="1143252"/>
            <a:ext cx="9486900" cy="584775"/>
          </a:xfrm>
          <a:prstGeom prst="rect">
            <a:avLst/>
          </a:prstGeom>
          <a:noFill/>
        </p:spPr>
        <p:txBody>
          <a:bodyPr wrap="square" rtlCol="0">
            <a:spAutoFit/>
          </a:bodyPr>
          <a:lstStyle/>
          <a:p>
            <a:pPr algn="ctr" rtl="1"/>
            <a:r>
              <a:rPr lang="ar-BH" sz="3200" b="1" dirty="0">
                <a:solidFill>
                  <a:srgbClr val="0033CC"/>
                </a:solidFill>
                <a:latin typeface="Sakkal Majalla" pitchFamily="2" charset="-78"/>
                <a:cs typeface="Sakkal Majalla" pitchFamily="2" charset="-78"/>
              </a:rPr>
              <a:t>أنا على ثقة من أن المياه المعبأة أكثر أمانًا من إمدادات المياه البلدية </a:t>
            </a:r>
            <a:endParaRPr lang="en-US" sz="3200" b="1" dirty="0">
              <a:solidFill>
                <a:srgbClr val="0033CC"/>
              </a:solidFill>
              <a:latin typeface="Sakkal Majalla" pitchFamily="2" charset="-78"/>
              <a:cs typeface="Sakkal Majalla" pitchFamily="2" charset="-78"/>
            </a:endParaRPr>
          </a:p>
        </p:txBody>
      </p:sp>
      <p:sp>
        <p:nvSpPr>
          <p:cNvPr id="19" name="TextBox 18"/>
          <p:cNvSpPr txBox="1"/>
          <p:nvPr/>
        </p:nvSpPr>
        <p:spPr>
          <a:xfrm>
            <a:off x="811162" y="157566"/>
            <a:ext cx="10518986"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أسباب ودوافع استهلاك المياه المعبأة (المملكة العربية السعودية)</a:t>
            </a:r>
            <a:endParaRPr lang="en-US" sz="4400" dirty="0">
              <a:solidFill>
                <a:srgbClr val="C00000"/>
              </a:solidFill>
              <a:latin typeface="Sakkal Majalla" panose="02000000000000000000" pitchFamily="2" charset="-78"/>
              <a:cs typeface="Sakkal Majalla" panose="02000000000000000000" pitchFamily="2" charset="-78"/>
            </a:endParaRPr>
          </a:p>
        </p:txBody>
      </p:sp>
      <p:graphicFrame>
        <p:nvGraphicFramePr>
          <p:cNvPr id="20" name="Chart 19"/>
          <p:cNvGraphicFramePr>
            <a:graphicFrameLocks/>
          </p:cNvGraphicFramePr>
          <p:nvPr>
            <p:extLst>
              <p:ext uri="{D42A27DB-BD31-4B8C-83A1-F6EECF244321}">
                <p14:modId xmlns:p14="http://schemas.microsoft.com/office/powerpoint/2010/main" val="916257104"/>
              </p:ext>
            </p:extLst>
          </p:nvPr>
        </p:nvGraphicFramePr>
        <p:xfrm>
          <a:off x="2566219" y="1944272"/>
          <a:ext cx="7374194" cy="38395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669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820924" y="372618"/>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التكاليف المصاحبة للمعبأة</a:t>
            </a:r>
            <a:endParaRPr lang="en-US" sz="4400" dirty="0">
              <a:solidFill>
                <a:srgbClr val="C00000"/>
              </a:solidFill>
              <a:latin typeface="Sakkal Majalla" panose="02000000000000000000" pitchFamily="2" charset="-78"/>
              <a:cs typeface="Sakkal Majalla" panose="02000000000000000000" pitchFamily="2" charset="-78"/>
            </a:endParaRPr>
          </a:p>
        </p:txBody>
      </p:sp>
      <p:pic>
        <p:nvPicPr>
          <p:cNvPr id="5" name="Picture 2" descr="C:\Users\Dell\Pictures\TBTTLifeCycle.jpg"/>
          <p:cNvPicPr>
            <a:picLocks noChangeAspect="1" noChangeArrowheads="1"/>
          </p:cNvPicPr>
          <p:nvPr/>
        </p:nvPicPr>
        <p:blipFill>
          <a:blip r:embed="rId2" cstate="print"/>
          <a:srcRect/>
          <a:stretch>
            <a:fillRect/>
          </a:stretch>
        </p:blipFill>
        <p:spPr bwMode="auto">
          <a:xfrm>
            <a:off x="3126658" y="1791929"/>
            <a:ext cx="5458132" cy="4353510"/>
          </a:xfrm>
          <a:prstGeom prst="rect">
            <a:avLst/>
          </a:prstGeom>
          <a:noFill/>
        </p:spPr>
      </p:pic>
      <p:sp>
        <p:nvSpPr>
          <p:cNvPr id="7" name="TextBox 6"/>
          <p:cNvSpPr txBox="1"/>
          <p:nvPr/>
        </p:nvSpPr>
        <p:spPr>
          <a:xfrm>
            <a:off x="404793" y="2362854"/>
            <a:ext cx="2890684" cy="1015663"/>
          </a:xfrm>
          <a:prstGeom prst="rect">
            <a:avLst/>
          </a:prstGeom>
          <a:noFill/>
        </p:spPr>
        <p:txBody>
          <a:bodyPr wrap="square" rtlCol="0">
            <a:spAutoFit/>
          </a:bodyPr>
          <a:lstStyle/>
          <a:p>
            <a:pPr algn="ctr" rtl="1"/>
            <a:r>
              <a:rPr lang="ar-BH" sz="2000" b="1" dirty="0">
                <a:solidFill>
                  <a:srgbClr val="0033CC"/>
                </a:solidFill>
                <a:latin typeface="Sakkal Majalla" panose="02000000000000000000" pitchFamily="2" charset="-78"/>
                <a:cs typeface="Sakkal Majalla" panose="02000000000000000000" pitchFamily="2" charset="-78"/>
              </a:rPr>
              <a:t>الطاقة</a:t>
            </a:r>
          </a:p>
          <a:p>
            <a:pPr algn="ctr" rtl="1"/>
            <a:r>
              <a:rPr lang="ar-BH" sz="2000" b="1" dirty="0">
                <a:solidFill>
                  <a:srgbClr val="0033CC"/>
                </a:solidFill>
                <a:latin typeface="Sakkal Majalla" panose="02000000000000000000" pitchFamily="2" charset="-78"/>
                <a:cs typeface="Sakkal Majalla" panose="02000000000000000000" pitchFamily="2" charset="-78"/>
              </a:rPr>
              <a:t>1 متر مكعب = 0.65 برميل نفط</a:t>
            </a:r>
            <a:endParaRPr lang="en-US" sz="2000" b="1" dirty="0">
              <a:solidFill>
                <a:srgbClr val="0033CC"/>
              </a:solidFill>
              <a:latin typeface="Sakkal Majalla" panose="02000000000000000000" pitchFamily="2" charset="-78"/>
              <a:cs typeface="Sakkal Majalla" panose="02000000000000000000" pitchFamily="2" charset="-78"/>
            </a:endParaRPr>
          </a:p>
          <a:p>
            <a:pPr algn="ctr" rtl="1"/>
            <a:r>
              <a:rPr lang="ar-BH" sz="2000" b="1" dirty="0">
                <a:solidFill>
                  <a:srgbClr val="0033CC"/>
                </a:solidFill>
                <a:latin typeface="Sakkal Majalla" panose="02000000000000000000" pitchFamily="2" charset="-78"/>
                <a:cs typeface="Sakkal Majalla" panose="02000000000000000000" pitchFamily="2" charset="-78"/>
              </a:rPr>
              <a:t> </a:t>
            </a:r>
            <a:endParaRPr lang="en-US" sz="2000" b="1" dirty="0">
              <a:solidFill>
                <a:srgbClr val="0033CC"/>
              </a:solidFill>
              <a:latin typeface="Sakkal Majalla" panose="02000000000000000000" pitchFamily="2" charset="-78"/>
              <a:cs typeface="Sakkal Majalla" panose="02000000000000000000" pitchFamily="2" charset="-78"/>
            </a:endParaRPr>
          </a:p>
        </p:txBody>
      </p:sp>
      <p:sp>
        <p:nvSpPr>
          <p:cNvPr id="8" name="TextBox 7"/>
          <p:cNvSpPr txBox="1"/>
          <p:nvPr/>
        </p:nvSpPr>
        <p:spPr>
          <a:xfrm>
            <a:off x="1429671" y="1308465"/>
            <a:ext cx="5371252" cy="400110"/>
          </a:xfrm>
          <a:prstGeom prst="rect">
            <a:avLst/>
          </a:prstGeom>
          <a:noFill/>
        </p:spPr>
        <p:txBody>
          <a:bodyPr wrap="square" rtlCol="0">
            <a:spAutoFit/>
          </a:bodyPr>
          <a:lstStyle/>
          <a:p>
            <a:pPr algn="ctr" rtl="1"/>
            <a:r>
              <a:rPr lang="ar-BH" sz="2000" b="1" dirty="0">
                <a:solidFill>
                  <a:srgbClr val="0033CC"/>
                </a:solidFill>
                <a:latin typeface="Sakkal Majalla" panose="02000000000000000000" pitchFamily="2" charset="-78"/>
                <a:cs typeface="Sakkal Majalla" panose="02000000000000000000" pitchFamily="2" charset="-78"/>
              </a:rPr>
              <a:t>الانبعاثات 1 متر مكعب  = 96 كجم ثاني أكسيد الكربون</a:t>
            </a:r>
            <a:endParaRPr lang="en-US" sz="2000" b="1" dirty="0">
              <a:solidFill>
                <a:srgbClr val="0033CC"/>
              </a:solidFill>
              <a:latin typeface="Sakkal Majalla" panose="02000000000000000000" pitchFamily="2" charset="-78"/>
              <a:cs typeface="Sakkal Majalla" panose="02000000000000000000" pitchFamily="2" charset="-78"/>
            </a:endParaRPr>
          </a:p>
        </p:txBody>
      </p:sp>
      <p:sp>
        <p:nvSpPr>
          <p:cNvPr id="9" name="TextBox 8"/>
          <p:cNvSpPr txBox="1"/>
          <p:nvPr/>
        </p:nvSpPr>
        <p:spPr>
          <a:xfrm>
            <a:off x="8730344" y="2042217"/>
            <a:ext cx="2156731" cy="2246769"/>
          </a:xfrm>
          <a:prstGeom prst="rect">
            <a:avLst/>
          </a:prstGeom>
          <a:noFill/>
        </p:spPr>
        <p:txBody>
          <a:bodyPr wrap="square" rtlCol="0">
            <a:spAutoFit/>
          </a:bodyPr>
          <a:lstStyle/>
          <a:p>
            <a:pPr algn="r" rtl="1"/>
            <a:r>
              <a:rPr lang="ar-BH" sz="2000" b="1" dirty="0">
                <a:solidFill>
                  <a:srgbClr val="0033CC"/>
                </a:solidFill>
                <a:latin typeface="Sakkal Majalla" panose="02000000000000000000" pitchFamily="2" charset="-78"/>
                <a:cs typeface="Sakkal Majalla" panose="02000000000000000000" pitchFamily="2" charset="-78"/>
              </a:rPr>
              <a:t>مصدر الماء</a:t>
            </a:r>
          </a:p>
          <a:p>
            <a:pPr marL="228600" indent="-228600" algn="r" rtl="1">
              <a:buAutoNum type="arabicPeriod"/>
            </a:pPr>
            <a:r>
              <a:rPr lang="ar-BH" sz="2000" b="1" dirty="0">
                <a:solidFill>
                  <a:srgbClr val="0033CC"/>
                </a:solidFill>
                <a:latin typeface="Sakkal Majalla" panose="02000000000000000000" pitchFamily="2" charset="-78"/>
                <a:cs typeface="Sakkal Majalla" panose="02000000000000000000" pitchFamily="2" charset="-78"/>
              </a:rPr>
              <a:t>مياه طبيعية (مياه جوفية، مياه ينابيع، مياه سطحية)</a:t>
            </a:r>
          </a:p>
          <a:p>
            <a:pPr marL="228600" indent="-228600" algn="r" rtl="1">
              <a:buAutoNum type="arabicPeriod"/>
            </a:pPr>
            <a:r>
              <a:rPr lang="ar-BH" sz="2000" b="1" dirty="0">
                <a:solidFill>
                  <a:srgbClr val="0033CC"/>
                </a:solidFill>
                <a:latin typeface="Sakkal Majalla" panose="02000000000000000000" pitchFamily="2" charset="-78"/>
                <a:cs typeface="Sakkal Majalla" panose="02000000000000000000" pitchFamily="2" charset="-78"/>
              </a:rPr>
              <a:t>مياه محلاة (مياه جوفية، مياه بحر، او مياه الحنفية)</a:t>
            </a:r>
            <a:endParaRPr lang="en-US" sz="2000" b="1" dirty="0">
              <a:solidFill>
                <a:srgbClr val="0033CC"/>
              </a:solidFill>
              <a:latin typeface="Sakkal Majalla" panose="02000000000000000000" pitchFamily="2" charset="-78"/>
              <a:cs typeface="Sakkal Majalla" panose="02000000000000000000" pitchFamily="2" charset="-78"/>
            </a:endParaRPr>
          </a:p>
        </p:txBody>
      </p:sp>
      <p:sp>
        <p:nvSpPr>
          <p:cNvPr id="11" name="Bent-Up Arrow 10"/>
          <p:cNvSpPr/>
          <p:nvPr/>
        </p:nvSpPr>
        <p:spPr>
          <a:xfrm rot="10800000">
            <a:off x="2133600" y="5334000"/>
            <a:ext cx="1002792" cy="426720"/>
          </a:xfrm>
          <a:prstGeom prst="bentUpArrow">
            <a:avLst>
              <a:gd name="adj1" fmla="val 44763"/>
              <a:gd name="adj2" fmla="val 50000"/>
              <a:gd name="adj3" fmla="val 28247"/>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Sakkal Majalla" panose="02000000000000000000" pitchFamily="2" charset="-78"/>
              <a:cs typeface="Sakkal Majalla" panose="02000000000000000000" pitchFamily="2" charset="-78"/>
            </a:endParaRPr>
          </a:p>
        </p:txBody>
      </p:sp>
      <p:pic>
        <p:nvPicPr>
          <p:cNvPr id="12" name="Picture 3" descr="C:\Users\Dell\Pictures\ngkids-waterbottles470_13983_600x450.jpg"/>
          <p:cNvPicPr>
            <a:picLocks noChangeAspect="1" noChangeArrowheads="1"/>
          </p:cNvPicPr>
          <p:nvPr/>
        </p:nvPicPr>
        <p:blipFill>
          <a:blip r:embed="rId3" cstate="print"/>
          <a:srcRect/>
          <a:stretch>
            <a:fillRect/>
          </a:stretch>
        </p:blipFill>
        <p:spPr bwMode="auto">
          <a:xfrm>
            <a:off x="1600200" y="5791200"/>
            <a:ext cx="1524000" cy="972766"/>
          </a:xfrm>
          <a:prstGeom prst="rect">
            <a:avLst/>
          </a:prstGeom>
          <a:noFill/>
        </p:spPr>
      </p:pic>
      <p:sp>
        <p:nvSpPr>
          <p:cNvPr id="13" name="TextBox 12"/>
          <p:cNvSpPr txBox="1"/>
          <p:nvPr/>
        </p:nvSpPr>
        <p:spPr>
          <a:xfrm>
            <a:off x="298408" y="5547360"/>
            <a:ext cx="1231982" cy="1015663"/>
          </a:xfrm>
          <a:prstGeom prst="rect">
            <a:avLst/>
          </a:prstGeom>
          <a:noFill/>
        </p:spPr>
        <p:txBody>
          <a:bodyPr wrap="square" rtlCol="0">
            <a:spAutoFit/>
          </a:bodyPr>
          <a:lstStyle/>
          <a:p>
            <a:pPr algn="ctr" rtl="1"/>
            <a:r>
              <a:rPr lang="ar-BH" sz="2000" b="1" dirty="0">
                <a:solidFill>
                  <a:srgbClr val="0033CC"/>
                </a:solidFill>
                <a:latin typeface="Sakkal Majalla" panose="02000000000000000000" pitchFamily="2" charset="-78"/>
                <a:cs typeface="Sakkal Majalla" panose="02000000000000000000" pitchFamily="2" charset="-78"/>
              </a:rPr>
              <a:t>الردم (تحتاج 1000 سنة لتتحلل)</a:t>
            </a:r>
            <a:endParaRPr lang="en-US" sz="2000" b="1" dirty="0">
              <a:solidFill>
                <a:srgbClr val="0033CC"/>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3984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29671" y="372618"/>
            <a:ext cx="9457403"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قضايا ناشئة متعلقة بالمياه المعبأة في قناني بلاستيكية </a:t>
            </a:r>
            <a:endParaRPr lang="ar-BH" sz="4400" dirty="0">
              <a:latin typeface="Sakkal Majalla" panose="02000000000000000000" pitchFamily="2" charset="-78"/>
              <a:cs typeface="Sakkal Majalla" panose="02000000000000000000" pitchFamily="2" charset="-78"/>
            </a:endParaRPr>
          </a:p>
        </p:txBody>
      </p:sp>
      <p:sp>
        <p:nvSpPr>
          <p:cNvPr id="15" name="Content Placeholder 2"/>
          <p:cNvSpPr>
            <a:spLocks noGrp="1"/>
          </p:cNvSpPr>
          <p:nvPr>
            <p:ph idx="1"/>
          </p:nvPr>
        </p:nvSpPr>
        <p:spPr>
          <a:xfrm>
            <a:off x="737419" y="1362456"/>
            <a:ext cx="10928555" cy="5348060"/>
          </a:xfrm>
        </p:spPr>
        <p:txBody>
          <a:bodyPr>
            <a:noAutofit/>
          </a:bodyPr>
          <a:lstStyle/>
          <a:p>
            <a:pPr marL="0" indent="0" algn="r" rtl="1">
              <a:buNone/>
            </a:pPr>
            <a:r>
              <a:rPr lang="ar-BH" b="1" dirty="0" err="1">
                <a:solidFill>
                  <a:schemeClr val="accent1">
                    <a:lumMod val="75000"/>
                  </a:schemeClr>
                </a:solidFill>
                <a:latin typeface="Sakkal Majalla" panose="02000000000000000000" pitchFamily="2" charset="-78"/>
                <a:cs typeface="Sakkal Majalla" panose="02000000000000000000" pitchFamily="2" charset="-78"/>
              </a:rPr>
              <a:t>الميكروبلاستيك</a:t>
            </a:r>
            <a:r>
              <a:rPr lang="ar-BH" b="1" dirty="0">
                <a:solidFill>
                  <a:schemeClr val="accent1">
                    <a:lumMod val="75000"/>
                  </a:schemeClr>
                </a:solidFill>
                <a:latin typeface="Sakkal Majalla" panose="02000000000000000000" pitchFamily="2" charset="-78"/>
                <a:cs typeface="Sakkal Majalla" panose="02000000000000000000" pitchFamily="2" charset="-78"/>
              </a:rPr>
              <a:t> </a:t>
            </a:r>
            <a:r>
              <a:rPr lang="ar-BH" b="1" dirty="0" err="1">
                <a:solidFill>
                  <a:schemeClr val="accent1">
                    <a:lumMod val="75000"/>
                  </a:schemeClr>
                </a:solidFill>
                <a:latin typeface="Sakkal Majalla" panose="02000000000000000000" pitchFamily="2" charset="-78"/>
                <a:cs typeface="Sakkal Majalla" panose="02000000000000000000" pitchFamily="2" charset="-78"/>
              </a:rPr>
              <a:t>والنانوبلاستيك</a:t>
            </a:r>
            <a:r>
              <a:rPr lang="ar-BH" b="1" dirty="0">
                <a:solidFill>
                  <a:schemeClr val="accent1">
                    <a:lumMod val="75000"/>
                  </a:schemeClr>
                </a:solidFill>
                <a:latin typeface="Sakkal Majalla" panose="02000000000000000000" pitchFamily="2" charset="-78"/>
                <a:cs typeface="Sakkal Majalla" panose="02000000000000000000" pitchFamily="2" charset="-78"/>
              </a:rPr>
              <a:t> </a:t>
            </a:r>
            <a:r>
              <a:rPr lang="en-US" b="1" dirty="0" err="1">
                <a:solidFill>
                  <a:schemeClr val="accent1">
                    <a:lumMod val="75000"/>
                  </a:schemeClr>
                </a:solidFill>
                <a:latin typeface="Sakkal Majalla" panose="02000000000000000000" pitchFamily="2" charset="-78"/>
                <a:cs typeface="Sakkal Majalla" panose="02000000000000000000" pitchFamily="2" charset="-78"/>
              </a:rPr>
              <a:t>Microplastic</a:t>
            </a:r>
            <a:r>
              <a:rPr lang="en-US" b="1" dirty="0">
                <a:solidFill>
                  <a:schemeClr val="accent1">
                    <a:lumMod val="75000"/>
                  </a:schemeClr>
                </a:solidFill>
                <a:latin typeface="Sakkal Majalla" panose="02000000000000000000" pitchFamily="2" charset="-78"/>
                <a:cs typeface="Sakkal Majalla" panose="02000000000000000000" pitchFamily="2" charset="-78"/>
              </a:rPr>
              <a:t> &amp; </a:t>
            </a:r>
            <a:r>
              <a:rPr lang="en-US" b="1" dirty="0" err="1">
                <a:solidFill>
                  <a:schemeClr val="accent1">
                    <a:lumMod val="75000"/>
                  </a:schemeClr>
                </a:solidFill>
                <a:latin typeface="Sakkal Majalla" panose="02000000000000000000" pitchFamily="2" charset="-78"/>
                <a:cs typeface="Sakkal Majalla" panose="02000000000000000000" pitchFamily="2" charset="-78"/>
              </a:rPr>
              <a:t>Nanoplastic</a:t>
            </a:r>
            <a:r>
              <a:rPr lang="en-US" b="1" dirty="0">
                <a:solidFill>
                  <a:schemeClr val="accent1">
                    <a:lumMod val="75000"/>
                  </a:schemeClr>
                </a:solidFill>
                <a:latin typeface="Sakkal Majalla" panose="02000000000000000000" pitchFamily="2" charset="-78"/>
                <a:cs typeface="Sakkal Majalla" panose="02000000000000000000" pitchFamily="2" charset="-78"/>
              </a:rPr>
              <a:t> </a:t>
            </a:r>
            <a:endParaRPr lang="ar-BH" b="1" dirty="0">
              <a:solidFill>
                <a:schemeClr val="accent1">
                  <a:lumMod val="75000"/>
                </a:schemeClr>
              </a:solidFill>
              <a:latin typeface="Sakkal Majalla" panose="02000000000000000000" pitchFamily="2" charset="-78"/>
              <a:cs typeface="Sakkal Majalla" panose="02000000000000000000" pitchFamily="2" charset="-78"/>
            </a:endParaRPr>
          </a:p>
          <a:p>
            <a:pPr algn="r" rtl="1"/>
            <a:r>
              <a:rPr lang="ar-BH" dirty="0">
                <a:solidFill>
                  <a:srgbClr val="C00000"/>
                </a:solidFill>
                <a:latin typeface="Sakkal Majalla" panose="02000000000000000000" pitchFamily="2" charset="-78"/>
                <a:cs typeface="Sakkal Majalla" panose="02000000000000000000" pitchFamily="2" charset="-78"/>
              </a:rPr>
              <a:t>تم العثور  على </a:t>
            </a:r>
            <a:r>
              <a:rPr lang="ar-BH" dirty="0" err="1">
                <a:solidFill>
                  <a:srgbClr val="C00000"/>
                </a:solidFill>
                <a:latin typeface="Sakkal Majalla" panose="02000000000000000000" pitchFamily="2" charset="-78"/>
                <a:cs typeface="Sakkal Majalla" panose="02000000000000000000" pitchFamily="2" charset="-78"/>
              </a:rPr>
              <a:t>الميكروبلاستيك</a:t>
            </a:r>
            <a:r>
              <a:rPr lang="ar-BH" dirty="0">
                <a:solidFill>
                  <a:srgbClr val="C00000"/>
                </a:solidFill>
                <a:latin typeface="Sakkal Majalla" panose="02000000000000000000" pitchFamily="2" charset="-78"/>
                <a:cs typeface="Sakkal Majalla" panose="02000000000000000000" pitchFamily="2" charset="-78"/>
              </a:rPr>
              <a:t> </a:t>
            </a:r>
            <a:r>
              <a:rPr lang="ar-SA" dirty="0">
                <a:solidFill>
                  <a:srgbClr val="C00000"/>
                </a:solidFill>
                <a:latin typeface="Sakkal Majalla" panose="02000000000000000000" pitchFamily="2" charset="-78"/>
                <a:cs typeface="Sakkal Majalla" panose="02000000000000000000" pitchFamily="2" charset="-78"/>
              </a:rPr>
              <a:t>في المياه المعبأة في </a:t>
            </a:r>
            <a:r>
              <a:rPr lang="en-US" dirty="0">
                <a:solidFill>
                  <a:srgbClr val="C00000"/>
                </a:solidFill>
                <a:latin typeface="Sakkal Majalla" panose="02000000000000000000" pitchFamily="2" charset="-78"/>
                <a:cs typeface="Sakkal Majalla" panose="02000000000000000000" pitchFamily="2" charset="-78"/>
              </a:rPr>
              <a:t>PET</a:t>
            </a:r>
            <a:r>
              <a:rPr lang="ar-BH" dirty="0">
                <a:solidFill>
                  <a:srgbClr val="C00000"/>
                </a:solidFill>
                <a:latin typeface="Sakkal Majalla" panose="02000000000000000000" pitchFamily="2" charset="-78"/>
                <a:cs typeface="Sakkal Majalla" panose="02000000000000000000" pitchFamily="2" charset="-78"/>
              </a:rPr>
              <a:t> في </a:t>
            </a:r>
            <a:r>
              <a:rPr lang="ar-SA" dirty="0">
                <a:solidFill>
                  <a:srgbClr val="C00000"/>
                </a:solidFill>
                <a:latin typeface="Sakkal Majalla" panose="02000000000000000000" pitchFamily="2" charset="-78"/>
                <a:cs typeface="Sakkal Majalla" panose="02000000000000000000" pitchFamily="2" charset="-78"/>
              </a:rPr>
              <a:t>جميع أنحاء العالم</a:t>
            </a:r>
            <a:endParaRPr lang="ar-BH" dirty="0">
              <a:solidFill>
                <a:srgbClr val="C00000"/>
              </a:solidFill>
              <a:latin typeface="Sakkal Majalla" panose="02000000000000000000" pitchFamily="2" charset="-78"/>
              <a:cs typeface="Sakkal Majalla" panose="02000000000000000000" pitchFamily="2" charset="-78"/>
            </a:endParaRPr>
          </a:p>
          <a:p>
            <a:pPr algn="r" rtl="1"/>
            <a:r>
              <a:rPr lang="ar-BH" dirty="0">
                <a:latin typeface="Sakkal Majalla" panose="02000000000000000000" pitchFamily="2" charset="-78"/>
                <a:cs typeface="Sakkal Majalla" panose="02000000000000000000" pitchFamily="2" charset="-78"/>
              </a:rPr>
              <a:t>من العوامل المؤثرة على وجود الميكروبلاستيك  </a:t>
            </a:r>
            <a:r>
              <a:rPr lang="ar-BH" dirty="0">
                <a:solidFill>
                  <a:srgbClr val="C00000"/>
                </a:solidFill>
                <a:latin typeface="Sakkal Majalla" panose="02000000000000000000" pitchFamily="2" charset="-78"/>
                <a:cs typeface="Sakkal Majalla" panose="02000000000000000000" pitchFamily="2" charset="-78"/>
              </a:rPr>
              <a:t>التعرض لأشعة الشمس وإعادة إستخدام العبوات عدة مرات</a:t>
            </a:r>
          </a:p>
          <a:p>
            <a:pPr algn="r" rtl="1"/>
            <a:r>
              <a:rPr lang="ar-BH" dirty="0">
                <a:latin typeface="Sakkal Majalla" panose="02000000000000000000" pitchFamily="2" charset="-78"/>
                <a:cs typeface="Sakkal Majalla" panose="02000000000000000000" pitchFamily="2" charset="-78"/>
              </a:rPr>
              <a:t>تؤدي النفايات البلاستيكية إلى مشاكل بيئية والتي </a:t>
            </a:r>
            <a:r>
              <a:rPr lang="ar-BH" dirty="0">
                <a:solidFill>
                  <a:srgbClr val="C00000"/>
                </a:solidFill>
                <a:latin typeface="Sakkal Majalla" panose="02000000000000000000" pitchFamily="2" charset="-78"/>
                <a:cs typeface="Sakkal Majalla" panose="02000000000000000000" pitchFamily="2" charset="-78"/>
              </a:rPr>
              <a:t>يمكن أن تصل إلى الكائنات المائية والبرية والوصول إلى أجسامها وبذلك تؤدي إلى مخاطر صحية للإنسان لأنها تتشكل في السلسة الغذائية للبشر  </a:t>
            </a:r>
          </a:p>
          <a:p>
            <a:pPr algn="r" rtl="1"/>
            <a:r>
              <a:rPr lang="ar-BH" dirty="0">
                <a:latin typeface="Sakkal Majalla" panose="02000000000000000000" pitchFamily="2" charset="-78"/>
                <a:cs typeface="Sakkal Majalla" panose="02000000000000000000" pitchFamily="2" charset="-78"/>
              </a:rPr>
              <a:t>يمكن أن يؤدي التعرض البيئي عبر طرق مختلفة لهذه الجزيئات أن </a:t>
            </a:r>
            <a:r>
              <a:rPr lang="ar-BH" dirty="0">
                <a:solidFill>
                  <a:srgbClr val="C00000"/>
                </a:solidFill>
                <a:latin typeface="Sakkal Majalla" panose="02000000000000000000" pitchFamily="2" charset="-78"/>
                <a:cs typeface="Sakkal Majalla" panose="02000000000000000000" pitchFamily="2" charset="-78"/>
              </a:rPr>
              <a:t>يؤثر على خلايا جهاز المناعة في الدم، مما يؤدي إلى السمية الجينية والتأثير على فسيولوجيا القلب، خصوصا للقلب النامي </a:t>
            </a:r>
            <a:endParaRPr lang="en-US" dirty="0">
              <a:solidFill>
                <a:srgbClr val="C00000"/>
              </a:solidFill>
              <a:latin typeface="Sakkal Majalla" panose="02000000000000000000" pitchFamily="2" charset="-78"/>
              <a:cs typeface="Sakkal Majalla" panose="02000000000000000000" pitchFamily="2" charset="-78"/>
            </a:endParaRPr>
          </a:p>
          <a:p>
            <a:pPr fontAlgn="base"/>
            <a:r>
              <a:rPr lang="en-US" sz="1600" b="1" dirty="0"/>
              <a:t>Mason, </a:t>
            </a:r>
            <a:r>
              <a:rPr lang="en-US" sz="1600" dirty="0"/>
              <a:t>S. A., Welch, V. G., &amp; </a:t>
            </a:r>
            <a:r>
              <a:rPr lang="en-US" sz="1600" dirty="0" err="1"/>
              <a:t>Neratko</a:t>
            </a:r>
            <a:r>
              <a:rPr lang="en-US" sz="1600" dirty="0"/>
              <a:t>, J. </a:t>
            </a:r>
            <a:r>
              <a:rPr lang="en-US" sz="1600" b="1" dirty="0"/>
              <a:t>(</a:t>
            </a:r>
            <a:r>
              <a:rPr lang="en-US" sz="1600" b="1" dirty="0">
                <a:solidFill>
                  <a:srgbClr val="C00000"/>
                </a:solidFill>
              </a:rPr>
              <a:t>2018</a:t>
            </a:r>
            <a:r>
              <a:rPr lang="en-US" sz="1600" b="1" dirty="0"/>
              <a:t>). Synthetic Polymer Contamination in Bottled Water. </a:t>
            </a:r>
            <a:r>
              <a:rPr lang="en-US" sz="1600" i="1" dirty="0"/>
              <a:t>Frontiers in Chemistry</a:t>
            </a:r>
            <a:r>
              <a:rPr lang="en-US" sz="1600" dirty="0"/>
              <a:t>, 6. </a:t>
            </a:r>
            <a:r>
              <a:rPr lang="en-US" sz="1600" dirty="0">
                <a:hlinkClick r:id="rId2"/>
              </a:rPr>
              <a:t>https://doi-org.sdl.idm.oclc.org/10.3389/fchem.2018.00407</a:t>
            </a:r>
            <a:r>
              <a:rPr lang="en-US" sz="1600" dirty="0"/>
              <a:t>  </a:t>
            </a:r>
          </a:p>
          <a:p>
            <a:pPr fontAlgn="base"/>
            <a:r>
              <a:rPr lang="en-US" sz="1600" b="1" dirty="0" err="1"/>
              <a:t>Hadeed</a:t>
            </a:r>
            <a:r>
              <a:rPr lang="en-US" sz="1600" dirty="0"/>
              <a:t>, M. D. M., &amp; Al-</a:t>
            </a:r>
            <a:r>
              <a:rPr lang="en-US" sz="1600" dirty="0" err="1"/>
              <a:t>Ahmady</a:t>
            </a:r>
            <a:r>
              <a:rPr lang="en-US" sz="1600" dirty="0"/>
              <a:t>, K. K. (</a:t>
            </a:r>
            <a:r>
              <a:rPr lang="en-US" sz="1600" b="1" dirty="0">
                <a:solidFill>
                  <a:srgbClr val="C00000"/>
                </a:solidFill>
              </a:rPr>
              <a:t>2022</a:t>
            </a:r>
            <a:r>
              <a:rPr lang="en-US" sz="1600" dirty="0"/>
              <a:t>). </a:t>
            </a:r>
            <a:r>
              <a:rPr lang="en-US" sz="1600" b="1" dirty="0"/>
              <a:t>Investigate the presence of plastic particles in bottled and reused water bottles for several times and medical feeder bottles</a:t>
            </a:r>
            <a:r>
              <a:rPr lang="en-US" sz="1600" dirty="0"/>
              <a:t>. </a:t>
            </a:r>
            <a:r>
              <a:rPr lang="en-US" sz="1600" i="1" dirty="0"/>
              <a:t>Journal of Pharmaceutical Negative Results</a:t>
            </a:r>
            <a:r>
              <a:rPr lang="en-US" sz="1600" dirty="0"/>
              <a:t>, </a:t>
            </a:r>
            <a:r>
              <a:rPr lang="en-US" sz="1600" i="1" dirty="0"/>
              <a:t>13</a:t>
            </a:r>
            <a:r>
              <a:rPr lang="en-US" sz="1600" dirty="0"/>
              <a:t>, 812–818. </a:t>
            </a:r>
            <a:r>
              <a:rPr lang="en-US" sz="1600" dirty="0">
                <a:hlinkClick r:id="rId3"/>
              </a:rPr>
              <a:t>https://doi-org.sdl.idm.oclc.org/10.47750/pnr.2022.13.S06.112</a:t>
            </a:r>
            <a:r>
              <a:rPr lang="en-US" sz="1600" dirty="0"/>
              <a:t> </a:t>
            </a:r>
          </a:p>
          <a:p>
            <a:r>
              <a:rPr lang="en-US" sz="1600" dirty="0" err="1"/>
              <a:t>Persiani</a:t>
            </a:r>
            <a:r>
              <a:rPr lang="en-US" sz="1600" dirty="0"/>
              <a:t>, E., </a:t>
            </a:r>
            <a:r>
              <a:rPr lang="en-US" sz="1600" dirty="0" err="1"/>
              <a:t>Cecchettini</a:t>
            </a:r>
            <a:r>
              <a:rPr lang="en-US" sz="1600" dirty="0"/>
              <a:t>, A., </a:t>
            </a:r>
            <a:r>
              <a:rPr lang="it-IT" sz="1600" dirty="0"/>
              <a:t>Ceccherini, E., Gisone, I., Morales, M.A., Vozzi, F. (</a:t>
            </a:r>
            <a:r>
              <a:rPr lang="sv-SE" sz="1600" b="1" dirty="0">
                <a:solidFill>
                  <a:srgbClr val="C00000"/>
                </a:solidFill>
              </a:rPr>
              <a:t>2023</a:t>
            </a:r>
            <a:r>
              <a:rPr lang="sv-SE" sz="1600" b="1" dirty="0"/>
              <a:t>)</a:t>
            </a:r>
            <a:r>
              <a:rPr lang="sv-SE" sz="1600" dirty="0"/>
              <a:t>. </a:t>
            </a:r>
            <a:r>
              <a:rPr lang="it-IT" sz="1600" b="1" dirty="0"/>
              <a:t>Microplastics: A </a:t>
            </a:r>
            <a:r>
              <a:rPr lang="en-US" sz="1600" b="1" dirty="0"/>
              <a:t>Matter of the Heart (and Vascular </a:t>
            </a:r>
            <a:r>
              <a:rPr lang="sv-SE" sz="1600" b="1" dirty="0"/>
              <a:t>System)</a:t>
            </a:r>
            <a:r>
              <a:rPr lang="sv-SE" sz="1600" dirty="0"/>
              <a:t>. </a:t>
            </a:r>
            <a:r>
              <a:rPr lang="sv-SE" sz="1600" i="1" dirty="0"/>
              <a:t>Biomedicines</a:t>
            </a:r>
            <a:r>
              <a:rPr lang="sv-SE" sz="1600" dirty="0"/>
              <a:t>, 11, 264. </a:t>
            </a:r>
            <a:r>
              <a:rPr lang="en-US" sz="1600" dirty="0">
                <a:hlinkClick r:id="rId4"/>
              </a:rPr>
              <a:t>https://doi.org/10.3390/biomedicines11020264</a:t>
            </a:r>
            <a:r>
              <a:rPr lang="en-US" sz="1600" dirty="0"/>
              <a:t> </a:t>
            </a:r>
          </a:p>
        </p:txBody>
      </p:sp>
    </p:spTree>
    <p:extLst>
      <p:ext uri="{BB962C8B-B14F-4D97-AF65-F5344CB8AC3E}">
        <p14:creationId xmlns:p14="http://schemas.microsoft.com/office/powerpoint/2010/main" val="3256541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471" y="1380744"/>
            <a:ext cx="11135954" cy="5239512"/>
          </a:xfrm>
        </p:spPr>
        <p:txBody>
          <a:bodyPr>
            <a:normAutofit/>
          </a:bodyPr>
          <a:lstStyle/>
          <a:p>
            <a:pPr algn="r" rtl="1"/>
            <a:endParaRPr lang="ar-BH" b="1" dirty="0">
              <a:latin typeface="Sakkal Majalla" panose="02000000000000000000" pitchFamily="2" charset="-78"/>
              <a:cs typeface="Sakkal Majalla" panose="02000000000000000000" pitchFamily="2" charset="-78"/>
            </a:endParaRPr>
          </a:p>
          <a:p>
            <a:pPr algn="r" rtl="1"/>
            <a:r>
              <a:rPr lang="ar-BH" b="1" dirty="0">
                <a:latin typeface="Sakkal Majalla" panose="02000000000000000000" pitchFamily="2" charset="-78"/>
                <a:cs typeface="Sakkal Majalla" panose="02000000000000000000" pitchFamily="2" charset="-78"/>
              </a:rPr>
              <a:t>تنظيمات ولوائح الهوية/الملصقات </a:t>
            </a:r>
            <a:r>
              <a:rPr lang="en-US" dirty="0">
                <a:latin typeface="Sakkal Majalla" panose="02000000000000000000" pitchFamily="2" charset="-78"/>
                <a:cs typeface="Sakkal Majalla" panose="02000000000000000000" pitchFamily="2" charset="-78"/>
              </a:rPr>
              <a:t>Standard of Identity</a:t>
            </a:r>
            <a:endParaRPr lang="ar-BH" dirty="0">
              <a:latin typeface="Sakkal Majalla" panose="02000000000000000000" pitchFamily="2" charset="-78"/>
              <a:cs typeface="Sakkal Majalla" panose="02000000000000000000" pitchFamily="2" charset="-78"/>
            </a:endParaRPr>
          </a:p>
          <a:p>
            <a:pPr lvl="1" algn="r" rtl="1"/>
            <a:r>
              <a:rPr lang="ar-BH" dirty="0">
                <a:solidFill>
                  <a:srgbClr val="C00000"/>
                </a:solidFill>
                <a:latin typeface="Sakkal Majalla" panose="02000000000000000000" pitchFamily="2" charset="-78"/>
                <a:cs typeface="Sakkal Majalla" panose="02000000000000000000" pitchFamily="2" charset="-78"/>
              </a:rPr>
              <a:t>تعريفات واضحة لاستخدام الكلمات</a:t>
            </a:r>
            <a:r>
              <a:rPr lang="ar-BH" dirty="0">
                <a:latin typeface="Sakkal Majalla" panose="02000000000000000000" pitchFamily="2" charset="-78"/>
                <a:cs typeface="Sakkal Majalla" panose="02000000000000000000" pitchFamily="2" charset="-78"/>
              </a:rPr>
              <a:t>: مياه شرب، مياه الأطفال (معقمة)، مياه معدنية، مياه بلدية، مياه طبيعية، مياه نقية، مياه نبع، مياه </a:t>
            </a:r>
            <a:r>
              <a:rPr lang="ar-BH" dirty="0" err="1">
                <a:latin typeface="Sakkal Majalla" panose="02000000000000000000" pitchFamily="2" charset="-78"/>
                <a:cs typeface="Sakkal Majalla" panose="02000000000000000000" pitchFamily="2" charset="-78"/>
              </a:rPr>
              <a:t>أرتوازية</a:t>
            </a:r>
            <a:r>
              <a:rPr lang="ar-BH" dirty="0">
                <a:latin typeface="Sakkal Majalla" panose="02000000000000000000" pitchFamily="2" charset="-78"/>
                <a:cs typeface="Sakkal Majalla" panose="02000000000000000000" pitchFamily="2" charset="-78"/>
              </a:rPr>
              <a:t>، مياه آبار، ... </a:t>
            </a:r>
          </a:p>
          <a:p>
            <a:pPr lvl="1" algn="r" rtl="1"/>
            <a:r>
              <a:rPr lang="ar-BH" dirty="0">
                <a:latin typeface="Sakkal Majalla" panose="02000000000000000000" pitchFamily="2" charset="-78"/>
                <a:cs typeface="Sakkal Majalla" panose="02000000000000000000" pitchFamily="2" charset="-78"/>
              </a:rPr>
              <a:t>مصدر الماء أن يكون على الملصق بشكل واضح وغير مضلل </a:t>
            </a:r>
          </a:p>
          <a:p>
            <a:pPr algn="r" rtl="1"/>
            <a:r>
              <a:rPr lang="ar-BH" b="1" dirty="0">
                <a:latin typeface="Sakkal Majalla" panose="02000000000000000000" pitchFamily="2" charset="-78"/>
                <a:cs typeface="Sakkal Majalla" panose="02000000000000000000" pitchFamily="2" charset="-78"/>
              </a:rPr>
              <a:t>معايير الجودة </a:t>
            </a:r>
            <a:r>
              <a:rPr lang="en-US" dirty="0">
                <a:latin typeface="Sakkal Majalla" panose="02000000000000000000" pitchFamily="2" charset="-78"/>
                <a:cs typeface="Sakkal Majalla" panose="02000000000000000000" pitchFamily="2" charset="-78"/>
              </a:rPr>
              <a:t>Standards of Quality</a:t>
            </a:r>
            <a:endParaRPr lang="ar-BH" dirty="0">
              <a:latin typeface="Sakkal Majalla" panose="02000000000000000000" pitchFamily="2" charset="-78"/>
              <a:cs typeface="Sakkal Majalla" panose="02000000000000000000" pitchFamily="2" charset="-78"/>
            </a:endParaRPr>
          </a:p>
          <a:p>
            <a:pPr lvl="1" algn="r" rtl="1"/>
            <a:r>
              <a:rPr lang="ar-BH" dirty="0">
                <a:solidFill>
                  <a:srgbClr val="C00000"/>
                </a:solidFill>
                <a:latin typeface="Sakkal Majalla" panose="02000000000000000000" pitchFamily="2" charset="-78"/>
                <a:cs typeface="Sakkal Majalla" panose="02000000000000000000" pitchFamily="2" charset="-78"/>
              </a:rPr>
              <a:t>المواصفات القياسية الكيميائية والفيزيائية </a:t>
            </a:r>
            <a:r>
              <a:rPr lang="ar-BH" dirty="0" err="1">
                <a:solidFill>
                  <a:srgbClr val="C00000"/>
                </a:solidFill>
                <a:latin typeface="Sakkal Majalla" panose="02000000000000000000" pitchFamily="2" charset="-78"/>
                <a:cs typeface="Sakkal Majalla" panose="02000000000000000000" pitchFamily="2" charset="-78"/>
              </a:rPr>
              <a:t>والبكتريولوجية</a:t>
            </a:r>
            <a:r>
              <a:rPr lang="ar-BH" dirty="0">
                <a:solidFill>
                  <a:srgbClr val="C00000"/>
                </a:solidFill>
                <a:latin typeface="Sakkal Majalla" panose="02000000000000000000" pitchFamily="2" charset="-78"/>
                <a:cs typeface="Sakkal Majalla" panose="02000000000000000000" pitchFamily="2" charset="-78"/>
              </a:rPr>
              <a:t> والإشعاعية </a:t>
            </a:r>
            <a:r>
              <a:rPr lang="ar-BH" dirty="0">
                <a:latin typeface="Sakkal Majalla" panose="02000000000000000000" pitchFamily="2" charset="-78"/>
                <a:cs typeface="Sakkal Majalla" panose="02000000000000000000" pitchFamily="2" charset="-78"/>
              </a:rPr>
              <a:t>(مواصفات دول المجلس                                                        للمياه المعبأة الصادرة عن هيئة التقييس لدول المجلس </a:t>
            </a:r>
            <a:r>
              <a:rPr lang="en-US" dirty="0">
                <a:latin typeface="Sakkal Majalla" panose="02000000000000000000" pitchFamily="2" charset="-78"/>
                <a:cs typeface="Sakkal Majalla" panose="02000000000000000000" pitchFamily="2" charset="-78"/>
              </a:rPr>
              <a:t>GSO5/FDS/2012</a:t>
            </a:r>
            <a:r>
              <a:rPr lang="ar-BH" dirty="0">
                <a:latin typeface="Sakkal Majalla" panose="02000000000000000000" pitchFamily="2" charset="-78"/>
                <a:cs typeface="Sakkal Majalla" panose="02000000000000000000" pitchFamily="2" charset="-78"/>
              </a:rPr>
              <a:t>. </a:t>
            </a:r>
          </a:p>
          <a:p>
            <a:pPr lvl="1" algn="r" rtl="1"/>
            <a:r>
              <a:rPr lang="ar-BH" dirty="0">
                <a:solidFill>
                  <a:srgbClr val="C00000"/>
                </a:solidFill>
                <a:latin typeface="Sakkal Majalla" panose="02000000000000000000" pitchFamily="2" charset="-78"/>
                <a:cs typeface="Sakkal Majalla" panose="02000000000000000000" pitchFamily="2" charset="-78"/>
              </a:rPr>
              <a:t>منهجيات الاختبار والأوقات المطلوبة للاختبارات </a:t>
            </a:r>
            <a:r>
              <a:rPr lang="ar-BH" dirty="0">
                <a:latin typeface="Sakkal Majalla" panose="02000000000000000000" pitchFamily="2" charset="-78"/>
                <a:cs typeface="Sakkal Majalla" panose="02000000000000000000" pitchFamily="2" charset="-78"/>
              </a:rPr>
              <a:t>(مثلا التحليل البكتريولوجي مرة كل أسبوع)</a:t>
            </a:r>
          </a:p>
          <a:p>
            <a:pPr lvl="1" algn="r" rtl="1"/>
            <a:r>
              <a:rPr lang="ar-BH" dirty="0">
                <a:solidFill>
                  <a:srgbClr val="C00000"/>
                </a:solidFill>
                <a:latin typeface="Sakkal Majalla" panose="02000000000000000000" pitchFamily="2" charset="-78"/>
                <a:cs typeface="Sakkal Majalla" panose="02000000000000000000" pitchFamily="2" charset="-78"/>
              </a:rPr>
              <a:t>توفر السجلات للمراجعة الحكومية/منظم الصناعة</a:t>
            </a:r>
            <a:endParaRPr lang="en-US" dirty="0">
              <a:solidFill>
                <a:srgbClr val="C00000"/>
              </a:solidFill>
              <a:latin typeface="Sakkal Majalla" panose="02000000000000000000" pitchFamily="2" charset="-78"/>
              <a:cs typeface="Sakkal Majalla" panose="02000000000000000000" pitchFamily="2" charset="-78"/>
            </a:endParaRPr>
          </a:p>
          <a:p>
            <a:pPr algn="r" rtl="1"/>
            <a:r>
              <a:rPr lang="ar-BH" b="1" dirty="0">
                <a:latin typeface="Sakkal Majalla" panose="02000000000000000000" pitchFamily="2" charset="-78"/>
                <a:cs typeface="Sakkal Majalla" panose="02000000000000000000" pitchFamily="2" charset="-78"/>
              </a:rPr>
              <a:t>ممارسات التصنيع الجيدة </a:t>
            </a:r>
            <a:r>
              <a:rPr lang="ar-BH" dirty="0">
                <a:latin typeface="Sakkal Majalla" panose="02000000000000000000" pitchFamily="2" charset="-78"/>
                <a:cs typeface="Sakkal Majalla" panose="02000000000000000000" pitchFamily="2" charset="-78"/>
              </a:rPr>
              <a:t>(مواقع المعالجة والتعبئة ووضع الملصقات) </a:t>
            </a:r>
            <a:r>
              <a:rPr lang="en-US" dirty="0">
                <a:latin typeface="Sakkal Majalla" panose="02000000000000000000" pitchFamily="2" charset="-78"/>
                <a:cs typeface="Sakkal Majalla" panose="02000000000000000000" pitchFamily="2" charset="-78"/>
              </a:rPr>
              <a:t>Good Manufacturing Practice</a:t>
            </a:r>
            <a:endParaRPr lang="ar-BH" dirty="0">
              <a:latin typeface="Sakkal Majalla" panose="02000000000000000000" pitchFamily="2" charset="-78"/>
              <a:cs typeface="Sakkal Majalla" panose="02000000000000000000" pitchFamily="2" charset="-78"/>
            </a:endParaRPr>
          </a:p>
          <a:p>
            <a:pPr lvl="1" algn="r" rtl="1"/>
            <a:r>
              <a:rPr lang="ar-BH" dirty="0">
                <a:solidFill>
                  <a:srgbClr val="C00000"/>
                </a:solidFill>
                <a:latin typeface="Sakkal Majalla" panose="02000000000000000000" pitchFamily="2" charset="-78"/>
                <a:cs typeface="Sakkal Majalla" panose="02000000000000000000" pitchFamily="2" charset="-78"/>
              </a:rPr>
              <a:t>موقع المصنع، الصيانة</a:t>
            </a:r>
            <a:r>
              <a:rPr lang="ar-BH" dirty="0">
                <a:latin typeface="Sakkal Majalla" panose="02000000000000000000" pitchFamily="2" charset="-78"/>
                <a:cs typeface="Sakkal Majalla" panose="02000000000000000000" pitchFamily="2" charset="-78"/>
              </a:rPr>
              <a:t>، مواقع الصرف الصحي، مياه الشرب، رمي المخلفات، ضبط الجودة، النقل، ... </a:t>
            </a:r>
          </a:p>
          <a:p>
            <a:pPr algn="r" rtl="1">
              <a:buNone/>
            </a:pPr>
            <a:endParaRPr lang="ar-BH" dirty="0">
              <a:latin typeface="Sakkal Majalla" panose="02000000000000000000" pitchFamily="2" charset="-78"/>
              <a:cs typeface="Sakkal Majalla" panose="02000000000000000000" pitchFamily="2" charset="-78"/>
            </a:endParaRP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2820924" y="372618"/>
            <a:ext cx="641985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تنظيم المياه المعبأة</a:t>
            </a:r>
            <a:endParaRPr lang="en-US" sz="4400" dirty="0">
              <a:solidFill>
                <a:srgbClr val="C00000"/>
              </a:solidFill>
              <a:latin typeface="Sakkal Majalla" panose="02000000000000000000" pitchFamily="2" charset="-78"/>
              <a:cs typeface="Sakkal Majalla" panose="02000000000000000000" pitchFamily="2" charset="-78"/>
            </a:endParaRPr>
          </a:p>
        </p:txBody>
      </p:sp>
      <p:pic>
        <p:nvPicPr>
          <p:cNvPr id="5" name="Picture 3"/>
          <p:cNvPicPr>
            <a:picLocks noChangeAspect="1" noChangeArrowheads="1"/>
          </p:cNvPicPr>
          <p:nvPr/>
        </p:nvPicPr>
        <p:blipFill>
          <a:blip r:embed="rId2" cstate="print"/>
          <a:srcRect/>
          <a:stretch>
            <a:fillRect/>
          </a:stretch>
        </p:blipFill>
        <p:spPr bwMode="auto">
          <a:xfrm>
            <a:off x="265471" y="2797538"/>
            <a:ext cx="1810586" cy="2644617"/>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125792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4412" y="1300734"/>
            <a:ext cx="10163175" cy="5184648"/>
          </a:xfrm>
        </p:spPr>
        <p:txBody>
          <a:bodyPr>
            <a:noAutofit/>
          </a:bodyPr>
          <a:lstStyle/>
          <a:p>
            <a:pPr marL="0" indent="0" algn="r" rtl="1">
              <a:buNone/>
            </a:pPr>
            <a:r>
              <a:rPr lang="ar-BH" sz="2400" b="1" dirty="0">
                <a:latin typeface="Sakkal Majalla" panose="02000000000000000000" pitchFamily="2" charset="-78"/>
                <a:cs typeface="Sakkal Majalla" panose="02000000000000000000" pitchFamily="2" charset="-78"/>
              </a:rPr>
              <a:t>على مستوى الأفراد</a:t>
            </a:r>
          </a:p>
          <a:p>
            <a:pPr algn="r" rtl="1"/>
            <a:r>
              <a:rPr lang="ar-BH" sz="2400" dirty="0">
                <a:solidFill>
                  <a:srgbClr val="C00000"/>
                </a:solidFill>
                <a:latin typeface="Sakkal Majalla" panose="02000000000000000000" pitchFamily="2" charset="-78"/>
                <a:cs typeface="Sakkal Majalla" panose="02000000000000000000" pitchFamily="2" charset="-78"/>
              </a:rPr>
              <a:t>استخدام زجاجة ماء قابلة لإعادة الاستخدام مصنوعة من مواد مثل الفولاذ المقاوم للصدأ أو الزجاج </a:t>
            </a:r>
            <a:r>
              <a:rPr lang="ar-BH" sz="2400" dirty="0">
                <a:latin typeface="Sakkal Majalla" panose="02000000000000000000" pitchFamily="2" charset="-78"/>
                <a:cs typeface="Sakkal Majalla" panose="02000000000000000000" pitchFamily="2" charset="-78"/>
              </a:rPr>
              <a:t>لتقليل النفايات البلاستيكية والتعرض للمواد الكيميائية الموجودة في الزجاجات البلاستيكية</a:t>
            </a:r>
          </a:p>
          <a:p>
            <a:pPr algn="r" rtl="1"/>
            <a:r>
              <a:rPr lang="ar-BH" sz="2400" dirty="0">
                <a:solidFill>
                  <a:srgbClr val="C00000"/>
                </a:solidFill>
                <a:latin typeface="Sakkal Majalla" panose="02000000000000000000" pitchFamily="2" charset="-78"/>
                <a:cs typeface="Sakkal Majalla" panose="02000000000000000000" pitchFamily="2" charset="-78"/>
              </a:rPr>
              <a:t>تركيب نظام تنقية المياه في المنازل أو أماكن العمل لتوفير مياه شرب نظيفة وآمنة</a:t>
            </a:r>
            <a:r>
              <a:rPr lang="ar-BH" sz="2400" dirty="0">
                <a:latin typeface="Sakkal Majalla" panose="02000000000000000000" pitchFamily="2" charset="-78"/>
                <a:cs typeface="Sakkal Majalla" panose="02000000000000000000" pitchFamily="2" charset="-78"/>
              </a:rPr>
              <a:t> دون الحاجة إلى المياه المعبأة في زجاجات </a:t>
            </a:r>
            <a:r>
              <a:rPr lang="ar-BH" sz="2400" dirty="0">
                <a:solidFill>
                  <a:srgbClr val="C00000"/>
                </a:solidFill>
                <a:latin typeface="Sakkal Majalla" panose="02000000000000000000" pitchFamily="2" charset="-78"/>
                <a:cs typeface="Sakkal Majalla" panose="02000000000000000000" pitchFamily="2" charset="-78"/>
              </a:rPr>
              <a:t>(هذا لا يعني استخدام الفلاتر المتعددة والمحتوية على التناضح العكسي لأنها تقوم بتحلية مياه محلاة أصلاً، وبالتالي تكون المياه المنتجة مقطرة أو ليست حسب مواصفات مياه الشرب، إضافة لاحتياجها لمراقبة وتحاليل مستمرة)</a:t>
            </a:r>
          </a:p>
          <a:p>
            <a:pPr algn="r" rtl="1"/>
            <a:r>
              <a:rPr lang="ar-BH" sz="2400" dirty="0">
                <a:solidFill>
                  <a:srgbClr val="C00000"/>
                </a:solidFill>
                <a:latin typeface="Sakkal Majalla" panose="02000000000000000000" pitchFamily="2" charset="-78"/>
                <a:cs typeface="Sakkal Majalla" panose="02000000000000000000" pitchFamily="2" charset="-78"/>
              </a:rPr>
              <a:t>إعادة تدوير الزجاجات البلاستيكية بشكل صحيح </a:t>
            </a:r>
            <a:r>
              <a:rPr lang="ar-BH" sz="2400" dirty="0">
                <a:latin typeface="Sakkal Majalla" panose="02000000000000000000" pitchFamily="2" charset="-78"/>
                <a:cs typeface="Sakkal Majalla" panose="02000000000000000000" pitchFamily="2" charset="-78"/>
              </a:rPr>
              <a:t>لتقليل كمية النفايات البلاستيكية التي ينتهي بها المطاف في مدافن النفايات والمحيطات</a:t>
            </a:r>
          </a:p>
          <a:p>
            <a:pPr algn="r" rtl="1"/>
            <a:r>
              <a:rPr lang="ar-BH" sz="2400" dirty="0">
                <a:solidFill>
                  <a:srgbClr val="C00000"/>
                </a:solidFill>
                <a:latin typeface="Sakkal Majalla" panose="02000000000000000000" pitchFamily="2" charset="-78"/>
                <a:cs typeface="Sakkal Majalla" panose="02000000000000000000" pitchFamily="2" charset="-78"/>
              </a:rPr>
              <a:t>تخزين المياه المعبأة بدرجة حرارة الغرفة وبعيداً عن أشعة الشمس</a:t>
            </a:r>
          </a:p>
          <a:p>
            <a:pPr marL="0" indent="0" algn="r" rtl="1">
              <a:buNone/>
            </a:pPr>
            <a:r>
              <a:rPr lang="ar-BH" sz="2400" b="1" dirty="0">
                <a:latin typeface="Sakkal Majalla" panose="02000000000000000000" pitchFamily="2" charset="-78"/>
                <a:cs typeface="Sakkal Majalla" panose="02000000000000000000" pitchFamily="2" charset="-78"/>
              </a:rPr>
              <a:t>على مستوى القطاع الخاص</a:t>
            </a:r>
          </a:p>
          <a:p>
            <a:pPr algn="r" rtl="1"/>
            <a:r>
              <a:rPr lang="ar-BH" sz="2400" dirty="0">
                <a:solidFill>
                  <a:srgbClr val="C00000"/>
                </a:solidFill>
                <a:latin typeface="Sakkal Majalla" panose="02000000000000000000" pitchFamily="2" charset="-78"/>
                <a:cs typeface="Sakkal Majalla" panose="02000000000000000000" pitchFamily="2" charset="-78"/>
              </a:rPr>
              <a:t>اتباع التنظيمات والمعايير الخليجية الخاصة بإنتاج وتوزيع المياه المعبأة</a:t>
            </a:r>
          </a:p>
          <a:p>
            <a:pPr algn="r" rtl="1"/>
            <a:r>
              <a:rPr lang="ar-BH" sz="2400" dirty="0">
                <a:solidFill>
                  <a:srgbClr val="C00000"/>
                </a:solidFill>
                <a:latin typeface="Sakkal Majalla" panose="02000000000000000000" pitchFamily="2" charset="-78"/>
                <a:cs typeface="Sakkal Majalla" panose="02000000000000000000" pitchFamily="2" charset="-78"/>
              </a:rPr>
              <a:t>المشاركة في رفع الوعي المجتمعي باستهلاك المياه المعبأة والمحافظة على البيئة عن طريق الحملات الإعلانية والمؤتمرات والمعارض وغيرها</a:t>
            </a:r>
          </a:p>
        </p:txBody>
      </p:sp>
      <p:cxnSp>
        <p:nvCxnSpPr>
          <p:cNvPr id="10" name="Straight Connector 9"/>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التوصيات</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81790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1E745-616A-B51D-0221-D1D898103D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E1AFE-E97B-ADCC-EC77-4A83DAE093C6}"/>
              </a:ext>
            </a:extLst>
          </p:cNvPr>
          <p:cNvSpPr>
            <a:spLocks noGrp="1"/>
          </p:cNvSpPr>
          <p:nvPr>
            <p:ph idx="1"/>
          </p:nvPr>
        </p:nvSpPr>
        <p:spPr>
          <a:xfrm>
            <a:off x="952500" y="1435608"/>
            <a:ext cx="10163175" cy="5184648"/>
          </a:xfrm>
        </p:spPr>
        <p:txBody>
          <a:bodyPr>
            <a:normAutofit/>
          </a:bodyPr>
          <a:lstStyle/>
          <a:p>
            <a:pPr marL="0" indent="0" algn="r" rtl="1">
              <a:buNone/>
            </a:pPr>
            <a:r>
              <a:rPr lang="ar-SA" b="1" dirty="0">
                <a:latin typeface="Sakkal Majalla" panose="02000000000000000000" pitchFamily="2" charset="-78"/>
                <a:cs typeface="Sakkal Majalla" panose="02000000000000000000" pitchFamily="2" charset="-78"/>
              </a:rPr>
              <a:t>تابع: </a:t>
            </a:r>
            <a:r>
              <a:rPr lang="ar-BH" b="1" dirty="0">
                <a:latin typeface="Sakkal Majalla" panose="02000000000000000000" pitchFamily="2" charset="-78"/>
                <a:cs typeface="Sakkal Majalla" panose="02000000000000000000" pitchFamily="2" charset="-78"/>
              </a:rPr>
              <a:t>على مستوى الحكومات والتشريعيين</a:t>
            </a:r>
          </a:p>
          <a:p>
            <a:pPr algn="r" rtl="1"/>
            <a:r>
              <a:rPr lang="ar-BH" b="1" dirty="0">
                <a:latin typeface="Sakkal Majalla" panose="02000000000000000000" pitchFamily="2" charset="-78"/>
                <a:cs typeface="Sakkal Majalla" panose="02000000000000000000" pitchFamily="2" charset="-78"/>
              </a:rPr>
              <a:t> </a:t>
            </a:r>
            <a:r>
              <a:rPr lang="ar-BH" dirty="0">
                <a:solidFill>
                  <a:srgbClr val="C00000"/>
                </a:solidFill>
                <a:latin typeface="Sakkal Majalla" panose="02000000000000000000" pitchFamily="2" charset="-78"/>
                <a:cs typeface="Sakkal Majalla" panose="02000000000000000000" pitchFamily="2" charset="-78"/>
              </a:rPr>
              <a:t>وضع التشريعات والتنظيمات التي تحفز وتشجع الشركات على تبني ممارسات التصنيع الجيدة والمستدامة </a:t>
            </a:r>
            <a:r>
              <a:rPr lang="ar-BH" dirty="0">
                <a:latin typeface="Sakkal Majalla" panose="02000000000000000000" pitchFamily="2" charset="-78"/>
                <a:cs typeface="Sakkal Majalla" panose="02000000000000000000" pitchFamily="2" charset="-78"/>
              </a:rPr>
              <a:t>(استخدام مصادر الطاقة المتجددة، تقليل النفايات، استبدال البلاستيك بالزجاج وإعادة استخدامه، </a:t>
            </a:r>
            <a:r>
              <a:rPr lang="ar-BH" dirty="0">
                <a:solidFill>
                  <a:srgbClr val="C00000"/>
                </a:solidFill>
                <a:latin typeface="Sakkal Majalla" panose="02000000000000000000" pitchFamily="2" charset="-78"/>
                <a:cs typeface="Sakkal Majalla" panose="02000000000000000000" pitchFamily="2" charset="-78"/>
              </a:rPr>
              <a:t>استخدام وسائل نقل لا تتعرض فيها المياه لأشعة الشمس وضمن درجات حرارة مناسبة خصوصاً للمسافات البعيدة</a:t>
            </a:r>
            <a:r>
              <a:rPr lang="ar-BH" dirty="0">
                <a:latin typeface="Sakkal Majalla" panose="02000000000000000000" pitchFamily="2" charset="-78"/>
                <a:cs typeface="Sakkal Majalla" panose="02000000000000000000" pitchFamily="2" charset="-78"/>
              </a:rPr>
              <a:t>، تقليل انبعاثات الكربون لتقليل التأثير البيئي لإنتاج المياه المعبأة واستهلاكها)</a:t>
            </a:r>
          </a:p>
          <a:p>
            <a:pPr marL="228600" lvl="1" algn="r" rtl="1">
              <a:spcBef>
                <a:spcPts val="1000"/>
              </a:spcBef>
            </a:pPr>
            <a:r>
              <a:rPr lang="ar-BH" sz="2800" dirty="0">
                <a:solidFill>
                  <a:srgbClr val="C00000"/>
                </a:solidFill>
                <a:latin typeface="Sakkal Majalla" panose="02000000000000000000" pitchFamily="2" charset="-78"/>
                <a:cs typeface="Sakkal Majalla" panose="02000000000000000000" pitchFamily="2" charset="-78"/>
              </a:rPr>
              <a:t>الاستمرار في تطوير وسائل مراقبة جودة المياه المنزلية ونشرها إعلامياً لتعزيز ثقة المستهلك</a:t>
            </a:r>
          </a:p>
          <a:p>
            <a:pPr marL="228600" lvl="1" algn="r" rtl="1">
              <a:spcBef>
                <a:spcPts val="1000"/>
              </a:spcBef>
            </a:pPr>
            <a:r>
              <a:rPr lang="ar-BH" sz="2800" dirty="0">
                <a:solidFill>
                  <a:srgbClr val="C00000"/>
                </a:solidFill>
                <a:latin typeface="Sakkal Majalla" panose="02000000000000000000" pitchFamily="2" charset="-78"/>
                <a:cs typeface="Sakkal Majalla" panose="02000000000000000000" pitchFamily="2" charset="-78"/>
              </a:rPr>
              <a:t>رفع الوعي المجتمعي بجودة المياه المنزلية وحث المستهلكين لمراقبة الخزان والتمديدات في المنزل والمساعدة في اختيار الفلتر المناسب لنوعية المياه الحكومية</a:t>
            </a:r>
          </a:p>
          <a:p>
            <a:pPr marL="228600" lvl="1" algn="r" rtl="1">
              <a:spcBef>
                <a:spcPts val="1000"/>
              </a:spcBef>
            </a:pPr>
            <a:r>
              <a:rPr lang="ar-BH" sz="2800" dirty="0">
                <a:solidFill>
                  <a:srgbClr val="C00000"/>
                </a:solidFill>
                <a:latin typeface="Sakkal Majalla" panose="02000000000000000000" pitchFamily="2" charset="-78"/>
                <a:cs typeface="Sakkal Majalla" panose="02000000000000000000" pitchFamily="2" charset="-78"/>
              </a:rPr>
              <a:t>رفع. الوعي المجتمعي باستهلاك المياه المعبأة (نوعياتها ومكوناتها، طرق النقل والتخزين الصحيحة، كيفية التخلص من العبوات المستخدمة، </a:t>
            </a:r>
          </a:p>
          <a:p>
            <a:pPr marL="228600" lvl="1" algn="r" rtl="1">
              <a:spcBef>
                <a:spcPts val="1000"/>
              </a:spcBef>
            </a:pPr>
            <a:endParaRPr lang="ar-BH" sz="2800" dirty="0">
              <a:solidFill>
                <a:srgbClr val="C00000"/>
              </a:solidFill>
              <a:latin typeface="Sakkal Majalla" panose="02000000000000000000" pitchFamily="2" charset="-78"/>
              <a:cs typeface="Sakkal Majalla" panose="02000000000000000000" pitchFamily="2" charset="-78"/>
            </a:endParaRPr>
          </a:p>
          <a:p>
            <a:pPr algn="r" rtl="1">
              <a:buNone/>
            </a:pPr>
            <a:endParaRPr lang="ar-BH" dirty="0">
              <a:latin typeface="Sakkal Majalla" panose="02000000000000000000" pitchFamily="2" charset="-78"/>
              <a:cs typeface="Sakkal Majalla" panose="02000000000000000000" pitchFamily="2" charset="-78"/>
            </a:endParaRPr>
          </a:p>
        </p:txBody>
      </p:sp>
      <p:cxnSp>
        <p:nvCxnSpPr>
          <p:cNvPr id="10" name="Straight Connector 9">
            <a:extLst>
              <a:ext uri="{FF2B5EF4-FFF2-40B4-BE49-F238E27FC236}">
                <a16:creationId xmlns:a16="http://schemas.microsoft.com/office/drawing/2014/main" id="{CF68D477-C748-D2FD-B7B5-99CD30478DA1}"/>
              </a:ext>
            </a:extLst>
          </p:cNvPr>
          <p:cNvCxnSpPr/>
          <p:nvPr/>
        </p:nvCxnSpPr>
        <p:spPr>
          <a:xfrm>
            <a:off x="1400175" y="1209675"/>
            <a:ext cx="9486900" cy="0"/>
          </a:xfrm>
          <a:prstGeom prst="line">
            <a:avLst/>
          </a:prstGeom>
          <a:noFill/>
          <a:ln w="571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4" name="TextBox 13">
            <a:extLst>
              <a:ext uri="{FF2B5EF4-FFF2-40B4-BE49-F238E27FC236}">
                <a16:creationId xmlns:a16="http://schemas.microsoft.com/office/drawing/2014/main" id="{386F2BE4-E2EA-FF49-029A-73858EC214B1}"/>
              </a:ext>
            </a:extLst>
          </p:cNvPr>
          <p:cNvSpPr txBox="1"/>
          <p:nvPr/>
        </p:nvSpPr>
        <p:spPr>
          <a:xfrm>
            <a:off x="1400175" y="372618"/>
            <a:ext cx="9486900" cy="769441"/>
          </a:xfrm>
          <a:prstGeom prst="rect">
            <a:avLst/>
          </a:prstGeom>
          <a:noFill/>
        </p:spPr>
        <p:txBody>
          <a:bodyPr wrap="square" rtlCol="0">
            <a:spAutoFit/>
          </a:bodyPr>
          <a:lstStyle/>
          <a:p>
            <a:pPr algn="ctr" rtl="1"/>
            <a:r>
              <a:rPr lang="ar-BH" sz="4400" dirty="0">
                <a:solidFill>
                  <a:srgbClr val="C00000"/>
                </a:solidFill>
                <a:latin typeface="Sakkal Majalla" panose="02000000000000000000" pitchFamily="2" charset="-78"/>
                <a:cs typeface="Sakkal Majalla" panose="02000000000000000000" pitchFamily="2" charset="-78"/>
              </a:rPr>
              <a:t>التوصيات</a:t>
            </a:r>
            <a:endParaRPr lang="en-US" sz="44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53736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atural source and tap water – Natural Source Water Association">
            <a:extLst>
              <a:ext uri="{FF2B5EF4-FFF2-40B4-BE49-F238E27FC236}">
                <a16:creationId xmlns:a16="http://schemas.microsoft.com/office/drawing/2014/main" id="{A567C19C-DF4A-F17C-B301-C232C97EB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4035" y="1004070"/>
            <a:ext cx="8128000" cy="50927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1658311" y="2388993"/>
            <a:ext cx="9299448" cy="646331"/>
          </a:xfrm>
          <a:prstGeom prst="rect">
            <a:avLst/>
          </a:prstGeom>
        </p:spPr>
        <p:txBody>
          <a:bodyPr wrap="square">
            <a:spAutoFit/>
          </a:bodyPr>
          <a:lstStyle/>
          <a:p>
            <a:pPr algn="ctr" fontAlgn="b"/>
            <a:r>
              <a:rPr lang="en-US" sz="3600" b="1" dirty="0">
                <a:solidFill>
                  <a:schemeClr val="bg1"/>
                </a:solidFill>
              </a:rPr>
              <a:t>Water is Life … Bottled Water is Business!</a:t>
            </a:r>
          </a:p>
        </p:txBody>
      </p:sp>
      <p:sp>
        <p:nvSpPr>
          <p:cNvPr id="4" name="Rectangle 3"/>
          <p:cNvSpPr/>
          <p:nvPr/>
        </p:nvSpPr>
        <p:spPr>
          <a:xfrm>
            <a:off x="1211580" y="1572217"/>
            <a:ext cx="9784080" cy="769441"/>
          </a:xfrm>
          <a:prstGeom prst="rect">
            <a:avLst/>
          </a:prstGeom>
        </p:spPr>
        <p:txBody>
          <a:bodyPr wrap="square">
            <a:spAutoFit/>
          </a:bodyPr>
          <a:lstStyle/>
          <a:p>
            <a:pPr algn="ctr" rtl="1" fontAlgn="b"/>
            <a:r>
              <a:rPr lang="ar-BH" sz="4400" b="1" dirty="0">
                <a:solidFill>
                  <a:schemeClr val="bg1"/>
                </a:solidFill>
                <a:latin typeface="Sakkal Majalla" panose="02000000000000000000" pitchFamily="2" charset="-78"/>
                <a:cs typeface="Sakkal Majalla" panose="02000000000000000000" pitchFamily="2" charset="-78"/>
              </a:rPr>
              <a:t>الماء هو الحياة ...المياه المعبأة تجارة!</a:t>
            </a:r>
            <a:endParaRPr lang="en-US"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58104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1314</TotalTime>
  <Words>2787</Words>
  <Application>Microsoft Macintosh PowerPoint</Application>
  <PresentationFormat>Widescreen</PresentationFormat>
  <Paragraphs>216</Paragraphs>
  <Slides>27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Sakkal Majalla</vt:lpstr>
      <vt:lpstr>Segoe UI Web (Arabic)</vt:lpstr>
      <vt:lpstr>Office Theme</vt:lpstr>
      <vt:lpstr>استهلاك مياه الشرب المعبأة في دول مجلس التعاون</vt:lpstr>
      <vt:lpstr>PowerPoint Presentation</vt:lpstr>
      <vt:lpstr>PowerPoint Presentation</vt:lpstr>
      <vt:lpstr>PowerPoint Presentation</vt:lpstr>
      <vt:lpstr>PowerPoint Presentation</vt:lpstr>
      <vt:lpstr>PowerPoint Presentation</vt:lpstr>
      <vt:lpstr>نتائج وتوصيات الندوة الثانية لمياه الشرب المعبأة</vt:lpstr>
      <vt:lpstr>PowerPoint Presentation</vt:lpstr>
      <vt:lpstr>PowerPoint Presentation</vt:lpstr>
      <vt:lpstr>PowerPoint Presentation</vt:lpstr>
      <vt:lpstr>سوق المياه المعبأة في دول مجلس التعاون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Arabian Gulf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ظاهرة استهلاك مياه الشرب المعبأة في دول مجلس التعاون</dc:title>
  <dc:creator>Waleed Khalil  Zubari</dc:creator>
  <cp:lastModifiedBy>MOHAMMAD ALRASHED</cp:lastModifiedBy>
  <cp:revision>76</cp:revision>
  <cp:lastPrinted>2023-04-27T06:54:01Z</cp:lastPrinted>
  <dcterms:created xsi:type="dcterms:W3CDTF">2020-01-05T10:52:28Z</dcterms:created>
  <dcterms:modified xsi:type="dcterms:W3CDTF">2025-01-08T12:10:13Z</dcterms:modified>
</cp:coreProperties>
</file>